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43"/>
  </p:handoutMasterIdLst>
  <p:sldIdLst>
    <p:sldId id="306" r:id="rId3"/>
    <p:sldId id="307" r:id="rId4"/>
    <p:sldId id="317" r:id="rId5"/>
    <p:sldId id="316" r:id="rId6"/>
    <p:sldId id="260" r:id="rId7"/>
    <p:sldId id="314" r:id="rId8"/>
    <p:sldId id="315" r:id="rId9"/>
    <p:sldId id="326" r:id="rId10"/>
    <p:sldId id="325" r:id="rId11"/>
    <p:sldId id="259" r:id="rId12"/>
    <p:sldId id="318" r:id="rId13"/>
    <p:sldId id="319" r:id="rId14"/>
    <p:sldId id="322" r:id="rId15"/>
    <p:sldId id="336" r:id="rId16"/>
    <p:sldId id="327" r:id="rId17"/>
    <p:sldId id="328" r:id="rId18"/>
    <p:sldId id="329" r:id="rId19"/>
    <p:sldId id="330" r:id="rId20"/>
    <p:sldId id="331" r:id="rId21"/>
    <p:sldId id="332" r:id="rId22"/>
    <p:sldId id="333" r:id="rId23"/>
    <p:sldId id="334" r:id="rId24"/>
    <p:sldId id="335" r:id="rId25"/>
    <p:sldId id="324" r:id="rId26"/>
    <p:sldId id="323"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297" r:id="rId42"/>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1" autoAdjust="0"/>
    <p:restoredTop sz="94660"/>
  </p:normalViewPr>
  <p:slideViewPr>
    <p:cSldViewPr>
      <p:cViewPr varScale="1">
        <p:scale>
          <a:sx n="73" d="100"/>
          <a:sy n="73" d="100"/>
        </p:scale>
        <p:origin x="-100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A9A0B07D-457A-4DCD-A491-C6725C81DBA7}" type="datetimeFigureOut">
              <a:rPr lang="en-US" smtClean="0"/>
              <a:t>11/30/2015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845B139F-CCB5-409A-87C9-E5857B47E1AE}" type="slidenum">
              <a:rPr lang="en-US" smtClean="0"/>
              <a:t>‹#›</a:t>
            </a:fld>
            <a:endParaRPr lang="en-US"/>
          </a:p>
        </p:txBody>
      </p:sp>
    </p:spTree>
    <p:extLst>
      <p:ext uri="{BB962C8B-B14F-4D97-AF65-F5344CB8AC3E}">
        <p14:creationId xmlns:p14="http://schemas.microsoft.com/office/powerpoint/2010/main" val="1610340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458E5F-4AA0-4B5C-8736-D3C3D22DC4C1}"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2B279-6365-4B3B-881F-429C34AB0903}" type="slidenum">
              <a:rPr lang="en-US" smtClean="0"/>
              <a:t>‹#›</a:t>
            </a:fld>
            <a:endParaRPr lang="en-US"/>
          </a:p>
        </p:txBody>
      </p:sp>
    </p:spTree>
    <p:extLst>
      <p:ext uri="{BB962C8B-B14F-4D97-AF65-F5344CB8AC3E}">
        <p14:creationId xmlns:p14="http://schemas.microsoft.com/office/powerpoint/2010/main" val="216886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58E5F-4AA0-4B5C-8736-D3C3D22DC4C1}"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2B279-6365-4B3B-881F-429C34AB0903}" type="slidenum">
              <a:rPr lang="en-US" smtClean="0"/>
              <a:t>‹#›</a:t>
            </a:fld>
            <a:endParaRPr lang="en-US"/>
          </a:p>
        </p:txBody>
      </p:sp>
    </p:spTree>
    <p:extLst>
      <p:ext uri="{BB962C8B-B14F-4D97-AF65-F5344CB8AC3E}">
        <p14:creationId xmlns:p14="http://schemas.microsoft.com/office/powerpoint/2010/main" val="368674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58E5F-4AA0-4B5C-8736-D3C3D22DC4C1}"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2B279-6365-4B3B-881F-429C34AB0903}" type="slidenum">
              <a:rPr lang="en-US" smtClean="0"/>
              <a:t>‹#›</a:t>
            </a:fld>
            <a:endParaRPr lang="en-US"/>
          </a:p>
        </p:txBody>
      </p:sp>
    </p:spTree>
    <p:extLst>
      <p:ext uri="{BB962C8B-B14F-4D97-AF65-F5344CB8AC3E}">
        <p14:creationId xmlns:p14="http://schemas.microsoft.com/office/powerpoint/2010/main" val="3123756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endParaRPr>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11/30/2015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419268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11/30/2015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3613489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hasCustomPrompt="1"/>
          </p:nvPr>
        </p:nvSpPr>
        <p:spPr>
          <a:xfrm>
            <a:off x="381000" y="2676525"/>
            <a:ext cx="7772400" cy="1362075"/>
          </a:xfrm>
        </p:spPr>
        <p:txBody>
          <a:bodyPr anchor="t">
            <a:normAutofit/>
          </a:bodyPr>
          <a:lstStyle>
            <a:lvl1pPr algn="l">
              <a:defRPr sz="3200" b="0" i="0" cap="all" baseline="0"/>
            </a:lvl1pPr>
          </a:lstStyle>
          <a:p>
            <a:r>
              <a:rPr lang="en-US" dirty="0" smtClean="0"/>
              <a:t>Business Affairs Internal Training</a:t>
            </a:r>
            <a:endParaRPr lang="en-US" dirty="0"/>
          </a:p>
        </p:txBody>
      </p:sp>
      <p:sp>
        <p:nvSpPr>
          <p:cNvPr id="3" name="Text Placeholder 2"/>
          <p:cNvSpPr>
            <a:spLocks noGrp="1"/>
          </p:cNvSpPr>
          <p:nvPr>
            <p:ph type="body" idx="1" hasCustomPrompt="1"/>
          </p:nvPr>
        </p:nvSpPr>
        <p:spPr>
          <a:xfrm>
            <a:off x="381000" y="1143000"/>
            <a:ext cx="5983287" cy="1500187"/>
          </a:xfrm>
        </p:spPr>
        <p:txBody>
          <a:bodyPr anchor="b">
            <a:normAutofit/>
          </a:bodyPr>
          <a:lstStyle>
            <a:lvl1pPr marL="0" indent="0">
              <a:buNone/>
              <a:defRPr sz="4400" b="1">
                <a:solidFill>
                  <a:schemeClr val="tx2"/>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Texas Tech University Health Sciences Center</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C8B34BFD-97B6-424F-B1AC-E8661014A436}" type="datetimeFigureOut">
              <a:rPr lang="en-US"/>
              <a:pPr/>
              <a:t>11/30/2015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pic>
        <p:nvPicPr>
          <p:cNvPr id="12" name="Picture 11" descr="http://www.fiscal.ttuhsc.edu/businessaffairs/images/header1.jpg"/>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0" y="241955"/>
            <a:ext cx="2819400" cy="1676400"/>
          </a:xfrm>
          <a:prstGeom prst="rect">
            <a:avLst/>
          </a:prstGeom>
          <a:noFill/>
          <a:ln>
            <a:noFill/>
          </a:ln>
        </p:spPr>
      </p:pic>
    </p:spTree>
    <p:extLst>
      <p:ext uri="{BB962C8B-B14F-4D97-AF65-F5344CB8AC3E}">
        <p14:creationId xmlns:p14="http://schemas.microsoft.com/office/powerpoint/2010/main" val="257853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11/30/2015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2515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6"/>
          <p:cNvSpPr>
            <a:spLocks noGrp="1"/>
          </p:cNvSpPr>
          <p:nvPr>
            <p:ph type="dt" sz="half" idx="10"/>
          </p:nvPr>
        </p:nvSpPr>
        <p:spPr/>
        <p:txBody>
          <a:bodyPr/>
          <a:lstStyle/>
          <a:p>
            <a:fld id="{C8B34BFD-97B6-424F-B1AC-E8661014A436}" type="datetimeFigureOut">
              <a:rPr lang="en-US"/>
              <a:pPr/>
              <a:t>11/30/2015</a:t>
            </a:fld>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76449-5156-4554-86A5-ED122AA9E7A7}"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40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Date Placeholder 2"/>
          <p:cNvSpPr>
            <a:spLocks noGrp="1"/>
          </p:cNvSpPr>
          <p:nvPr>
            <p:ph type="dt" sz="half" idx="10"/>
          </p:nvPr>
        </p:nvSpPr>
        <p:spPr/>
        <p:txBody>
          <a:bodyPr/>
          <a:lstStyle/>
          <a:p>
            <a:fld id="{C8B34BFD-97B6-424F-B1AC-E8661014A436}" type="datetimeFigureOut">
              <a:rPr lang="en-US"/>
              <a:pPr/>
              <a:t>11/30/2015</a:t>
            </a:fld>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471204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C8B34BFD-97B6-424F-B1AC-E8661014A436}" type="datetimeFigureOut">
              <a:rPr lang="en-US"/>
              <a:pPr/>
              <a:t>11/30/2015</a:t>
            </a:fld>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2253101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11/30/2015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2743443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458E5F-4AA0-4B5C-8736-D3C3D22DC4C1}"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2B279-6365-4B3B-881F-429C34AB0903}" type="slidenum">
              <a:rPr lang="en-US" smtClean="0"/>
              <a:t>‹#›</a:t>
            </a:fld>
            <a:endParaRPr lang="en-US"/>
          </a:p>
        </p:txBody>
      </p:sp>
    </p:spTree>
    <p:extLst>
      <p:ext uri="{BB962C8B-B14F-4D97-AF65-F5344CB8AC3E}">
        <p14:creationId xmlns:p14="http://schemas.microsoft.com/office/powerpoint/2010/main" val="4114436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C8B34BFD-97B6-424F-B1AC-E8661014A436}" type="datetimeFigureOut">
              <a:rPr lang="en-US"/>
              <a:pPr/>
              <a:t>11/30/2015</a:t>
            </a:fld>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76449-5156-4554-86A5-ED122AA9E7A7}"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671866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11/30/2015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897375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34BFD-97B6-424F-B1AC-E8661014A436}" type="datetimeFigureOut">
              <a:rPr lang="en-US"/>
              <a:pPr/>
              <a:t>11/30/2015</a:t>
            </a:fld>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76449-5156-4554-86A5-ED122AA9E7A7}" type="slidenum">
              <a:rPr lang="en-US" smtClean="0"/>
              <a:pPr/>
              <a:t>‹#›</a:t>
            </a:fld>
            <a:endParaRPr lang="en-US"/>
          </a:p>
        </p:txBody>
      </p:sp>
    </p:spTree>
    <p:extLst>
      <p:ext uri="{BB962C8B-B14F-4D97-AF65-F5344CB8AC3E}">
        <p14:creationId xmlns:p14="http://schemas.microsoft.com/office/powerpoint/2010/main" val="1778288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458E5F-4AA0-4B5C-8736-D3C3D22DC4C1}" type="datetimeFigureOut">
              <a:rPr lang="en-US" smtClean="0"/>
              <a:t>11/30/2015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92B279-6365-4B3B-881F-429C34AB0903}" type="slidenum">
              <a:rPr lang="en-US" smtClean="0"/>
              <a:t>‹#›</a:t>
            </a:fld>
            <a:endParaRPr lang="en-US"/>
          </a:p>
        </p:txBody>
      </p:sp>
    </p:spTree>
    <p:extLst>
      <p:ext uri="{BB962C8B-B14F-4D97-AF65-F5344CB8AC3E}">
        <p14:creationId xmlns:p14="http://schemas.microsoft.com/office/powerpoint/2010/main" val="77627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458E5F-4AA0-4B5C-8736-D3C3D22DC4C1}"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2B279-6365-4B3B-881F-429C34AB0903}" type="slidenum">
              <a:rPr lang="en-US" smtClean="0"/>
              <a:t>‹#›</a:t>
            </a:fld>
            <a:endParaRPr lang="en-US"/>
          </a:p>
        </p:txBody>
      </p:sp>
    </p:spTree>
    <p:extLst>
      <p:ext uri="{BB962C8B-B14F-4D97-AF65-F5344CB8AC3E}">
        <p14:creationId xmlns:p14="http://schemas.microsoft.com/office/powerpoint/2010/main" val="106902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458E5F-4AA0-4B5C-8736-D3C3D22DC4C1}" type="datetimeFigureOut">
              <a:rPr lang="en-US" smtClean="0"/>
              <a:t>11/30/2015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92B279-6365-4B3B-881F-429C34AB0903}" type="slidenum">
              <a:rPr lang="en-US" smtClean="0"/>
              <a:t>‹#›</a:t>
            </a:fld>
            <a:endParaRPr lang="en-US"/>
          </a:p>
        </p:txBody>
      </p:sp>
    </p:spTree>
    <p:extLst>
      <p:ext uri="{BB962C8B-B14F-4D97-AF65-F5344CB8AC3E}">
        <p14:creationId xmlns:p14="http://schemas.microsoft.com/office/powerpoint/2010/main" val="200730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458E5F-4AA0-4B5C-8736-D3C3D22DC4C1}" type="datetimeFigureOut">
              <a:rPr lang="en-US" smtClean="0"/>
              <a:t>11/30/2015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92B279-6365-4B3B-881F-429C34AB0903}" type="slidenum">
              <a:rPr lang="en-US" smtClean="0"/>
              <a:t>‹#›</a:t>
            </a:fld>
            <a:endParaRPr lang="en-US"/>
          </a:p>
        </p:txBody>
      </p:sp>
    </p:spTree>
    <p:extLst>
      <p:ext uri="{BB962C8B-B14F-4D97-AF65-F5344CB8AC3E}">
        <p14:creationId xmlns:p14="http://schemas.microsoft.com/office/powerpoint/2010/main" val="150628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58E5F-4AA0-4B5C-8736-D3C3D22DC4C1}" type="datetimeFigureOut">
              <a:rPr lang="en-US" smtClean="0"/>
              <a:t>11/30/2015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92B279-6365-4B3B-881F-429C34AB0903}" type="slidenum">
              <a:rPr lang="en-US" smtClean="0"/>
              <a:t>‹#›</a:t>
            </a:fld>
            <a:endParaRPr lang="en-US"/>
          </a:p>
        </p:txBody>
      </p:sp>
    </p:spTree>
    <p:extLst>
      <p:ext uri="{BB962C8B-B14F-4D97-AF65-F5344CB8AC3E}">
        <p14:creationId xmlns:p14="http://schemas.microsoft.com/office/powerpoint/2010/main" val="262363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458E5F-4AA0-4B5C-8736-D3C3D22DC4C1}"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2B279-6365-4B3B-881F-429C34AB0903}" type="slidenum">
              <a:rPr lang="en-US" smtClean="0"/>
              <a:t>‹#›</a:t>
            </a:fld>
            <a:endParaRPr lang="en-US"/>
          </a:p>
        </p:txBody>
      </p:sp>
    </p:spTree>
    <p:extLst>
      <p:ext uri="{BB962C8B-B14F-4D97-AF65-F5344CB8AC3E}">
        <p14:creationId xmlns:p14="http://schemas.microsoft.com/office/powerpoint/2010/main" val="79065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458E5F-4AA0-4B5C-8736-D3C3D22DC4C1}" type="datetimeFigureOut">
              <a:rPr lang="en-US" smtClean="0"/>
              <a:t>11/30/2015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92B279-6365-4B3B-881F-429C34AB0903}" type="slidenum">
              <a:rPr lang="en-US" smtClean="0"/>
              <a:t>‹#›</a:t>
            </a:fld>
            <a:endParaRPr lang="en-US"/>
          </a:p>
        </p:txBody>
      </p:sp>
    </p:spTree>
    <p:extLst>
      <p:ext uri="{BB962C8B-B14F-4D97-AF65-F5344CB8AC3E}">
        <p14:creationId xmlns:p14="http://schemas.microsoft.com/office/powerpoint/2010/main" val="3861907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458E5F-4AA0-4B5C-8736-D3C3D22DC4C1}" type="datetimeFigureOut">
              <a:rPr lang="en-US" smtClean="0"/>
              <a:t>11/30/2015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2B279-6365-4B3B-881F-429C34AB0903}" type="slidenum">
              <a:rPr lang="en-US" smtClean="0"/>
              <a:t>‹#›</a:t>
            </a:fld>
            <a:endParaRPr lang="en-US"/>
          </a:p>
        </p:txBody>
      </p:sp>
    </p:spTree>
    <p:extLst>
      <p:ext uri="{BB962C8B-B14F-4D97-AF65-F5344CB8AC3E}">
        <p14:creationId xmlns:p14="http://schemas.microsoft.com/office/powerpoint/2010/main" val="396458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8B34BFD-97B6-424F-B1AC-E8661014A436}" type="datetimeFigureOut">
              <a:rPr lang="en-US"/>
              <a:pPr/>
              <a:t>11/30/2015</a:t>
            </a:fld>
            <a:endParaRPr/>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C1A76449-5156-4554-86A5-ED122AA9E7A7}" type="slidenum">
              <a:rPr lang="en-US" smtClean="0"/>
              <a:pPr/>
              <a:t>‹#›</a:t>
            </a:fld>
            <a:endParaRPr lang="en-US"/>
          </a:p>
        </p:txBody>
      </p:sp>
    </p:spTree>
    <p:extLst>
      <p:ext uri="{BB962C8B-B14F-4D97-AF65-F5344CB8AC3E}">
        <p14:creationId xmlns:p14="http://schemas.microsoft.com/office/powerpoint/2010/main" val="317957119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tiff"/><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hyperlink" Target="mailto:contracting@ttuhsc.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www.fiscal.ttuhsc.edu/downloads/TBM/TOC.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urchasing@ttuhsc.edu" TargetMode="External"/><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urchasing@ttuhsc.edu"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tif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chemeClr>
            </a:gs>
            <a:gs pos="100000">
              <a:schemeClr val="bg2">
                <a:tint val="95000"/>
                <a:shade val="98000"/>
                <a:lumMod val="80000"/>
              </a:schemeClr>
            </a:gs>
          </a:gsLst>
          <a:path path="circle">
            <a:fillToRect l="50000" t="100000" r="100000" b="50000"/>
          </a:path>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81000" y="2484120"/>
            <a:ext cx="5181600" cy="109728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err="1" smtClean="0">
                <a:solidFill>
                  <a:prstClr val="white"/>
                </a:solidFill>
              </a:rPr>
              <a:t>Techbuy</a:t>
            </a:r>
            <a:r>
              <a:rPr lang="en-US" sz="2800" dirty="0" smtClean="0">
                <a:solidFill>
                  <a:prstClr val="white"/>
                </a:solidFill>
              </a:rPr>
              <a:t> system training</a:t>
            </a:r>
          </a:p>
        </p:txBody>
      </p:sp>
      <p:sp>
        <p:nvSpPr>
          <p:cNvPr id="5" name="Text Placeholder 2"/>
          <p:cNvSpPr txBox="1">
            <a:spLocks/>
          </p:cNvSpPr>
          <p:nvPr/>
        </p:nvSpPr>
        <p:spPr>
          <a:xfrm>
            <a:off x="381000" y="304800"/>
            <a:ext cx="5983287" cy="1500187"/>
          </a:xfrm>
          <a:prstGeom prst="rect">
            <a:avLst/>
          </a:prstGeom>
        </p:spPr>
        <p:txBody>
          <a:bodyPr vert="horz" lIns="0" tIns="45720" rIns="0" bIns="45720" rtlCol="0" anchor="b">
            <a:normAutofit/>
          </a:bodyPr>
          <a:lstStyle>
            <a:lvl1pPr marL="0" indent="0" algn="l" defTabSz="914400" rtl="0" eaLnBrk="1" latinLnBrk="0" hangingPunct="1">
              <a:lnSpc>
                <a:spcPct val="100000"/>
              </a:lnSpc>
              <a:spcBef>
                <a:spcPts val="700"/>
              </a:spcBef>
              <a:buClr>
                <a:schemeClr val="accent1"/>
              </a:buClr>
              <a:buSzPct val="85000"/>
              <a:buFont typeface="Wingdings 3" pitchFamily="18" charset="2"/>
              <a:buNone/>
              <a:defRPr sz="4400" b="1" kern="1200" baseline="0">
                <a:solidFill>
                  <a:schemeClr val="tx2"/>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100000"/>
              </a:lnSpc>
              <a:spcBef>
                <a:spcPts val="700"/>
              </a:spcBef>
              <a:buClr>
                <a:schemeClr val="accent1"/>
              </a:buClr>
              <a:buSzPct val="85000"/>
              <a:buFont typeface="Wingdings 3" pitchFamily="18" charset="2"/>
              <a:buNone/>
              <a:defRPr sz="1800" kern="1200" baseline="0">
                <a:solidFill>
                  <a:schemeClr val="tx1">
                    <a:tint val="75000"/>
                  </a:schemeClr>
                </a:solidFill>
                <a:latin typeface="+mn-lt"/>
                <a:ea typeface="+mn-ea"/>
                <a:cs typeface="+mn-cs"/>
              </a:defRPr>
            </a:lvl2pPr>
            <a:lvl3pPr marL="914400" indent="0" algn="ctr" defTabSz="914400" rtl="0" eaLnBrk="1" latinLnBrk="0" hangingPunct="1">
              <a:lnSpc>
                <a:spcPct val="100000"/>
              </a:lnSpc>
              <a:spcBef>
                <a:spcPts val="700"/>
              </a:spcBef>
              <a:buClr>
                <a:schemeClr val="accent1"/>
              </a:buClr>
              <a:buSzPct val="85000"/>
              <a:buFont typeface="Wingdings 3" pitchFamily="18" charset="2"/>
              <a:buNone/>
              <a:defRPr sz="1600" kern="1200" baseline="0">
                <a:solidFill>
                  <a:schemeClr val="tx1">
                    <a:tint val="75000"/>
                  </a:schemeClr>
                </a:solidFill>
                <a:latin typeface="+mn-lt"/>
                <a:ea typeface="+mn-ea"/>
                <a:cs typeface="+mn-cs"/>
              </a:defRPr>
            </a:lvl3pPr>
            <a:lvl4pPr marL="13716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4pPr>
            <a:lvl5pPr marL="1828800" indent="0" algn="ctr" defTabSz="914400" rtl="0" eaLnBrk="1" latinLnBrk="0" hangingPunct="1">
              <a:lnSpc>
                <a:spcPct val="100000"/>
              </a:lnSpc>
              <a:spcBef>
                <a:spcPts val="700"/>
              </a:spcBef>
              <a:buClr>
                <a:schemeClr val="accent1"/>
              </a:buClr>
              <a:buSzPct val="85000"/>
              <a:buFont typeface="Wingdings 3" pitchFamily="18" charset="2"/>
              <a:buNone/>
              <a:defRPr sz="1400" kern="1200" baseline="0">
                <a:solidFill>
                  <a:schemeClr val="tx1">
                    <a:tint val="75000"/>
                  </a:schemeClr>
                </a:solidFill>
                <a:latin typeface="+mn-lt"/>
                <a:ea typeface="+mn-ea"/>
                <a:cs typeface="+mn-cs"/>
              </a:defRPr>
            </a:lvl5pPr>
            <a:lvl6pPr marL="22860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ts val="700"/>
              </a:spcBef>
              <a:buClr>
                <a:schemeClr val="accent1"/>
              </a:buClr>
              <a:buSzPct val="85000"/>
              <a:buFont typeface="Wingdings 3" pitchFamily="18" charset="2"/>
              <a:buNone/>
              <a:defRPr sz="1400" kern="1200">
                <a:solidFill>
                  <a:schemeClr val="tx1">
                    <a:tint val="75000"/>
                  </a:schemeClr>
                </a:solidFill>
                <a:latin typeface="+mn-lt"/>
                <a:ea typeface="+mn-ea"/>
                <a:cs typeface="+mn-cs"/>
              </a:defRPr>
            </a:lvl9pPr>
          </a:lstStyle>
          <a:p>
            <a:pPr>
              <a:buClr>
                <a:srgbClr val="AD0101"/>
              </a:buClr>
            </a:pPr>
            <a:r>
              <a:rPr lang="en-US" dirty="0" smtClean="0">
                <a:solidFill>
                  <a:srgbClr val="DEDEE0"/>
                </a:solidFill>
              </a:rPr>
              <a:t>Texas Tech University Health Sciences Center</a:t>
            </a:r>
          </a:p>
        </p:txBody>
      </p:sp>
      <p:sp>
        <p:nvSpPr>
          <p:cNvPr id="7" name="Title 1"/>
          <p:cNvSpPr txBox="1">
            <a:spLocks/>
          </p:cNvSpPr>
          <p:nvPr/>
        </p:nvSpPr>
        <p:spPr>
          <a:xfrm>
            <a:off x="381000" y="3520440"/>
            <a:ext cx="5181600" cy="82296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3200" b="0" i="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err="1" smtClean="0">
                <a:solidFill>
                  <a:prstClr val="white"/>
                </a:solidFill>
              </a:rPr>
              <a:t>Ttuhsc</a:t>
            </a:r>
            <a:r>
              <a:rPr lang="en-US" sz="2400" dirty="0" smtClean="0">
                <a:solidFill>
                  <a:prstClr val="white"/>
                </a:solidFill>
              </a:rPr>
              <a:t> purchasing</a:t>
            </a:r>
            <a:endParaRPr lang="en-US" sz="2400" dirty="0">
              <a:solidFill>
                <a:prstClr val="white"/>
              </a:solidFill>
            </a:endParaRPr>
          </a:p>
        </p:txBody>
      </p:sp>
    </p:spTree>
    <p:extLst>
      <p:ext uri="{BB962C8B-B14F-4D97-AF65-F5344CB8AC3E}">
        <p14:creationId xmlns:p14="http://schemas.microsoft.com/office/powerpoint/2010/main" val="1769688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46862"/>
            <a:ext cx="4419600" cy="352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540" y="2400300"/>
            <a:ext cx="2592324"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063" y="4170363"/>
            <a:ext cx="89693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33400" y="1030069"/>
            <a:ext cx="6781800" cy="923330"/>
          </a:xfrm>
          <a:prstGeom prst="rect">
            <a:avLst/>
          </a:prstGeom>
          <a:noFill/>
        </p:spPr>
        <p:txBody>
          <a:bodyPr wrap="square" rtlCol="0">
            <a:spAutoFit/>
          </a:bodyPr>
          <a:lstStyle/>
          <a:p>
            <a:r>
              <a:rPr lang="en-US" b="1" u="sng" dirty="0" smtClean="0"/>
              <a:t>Bidding and Solicitations</a:t>
            </a:r>
          </a:p>
          <a:p>
            <a:r>
              <a:rPr lang="en-US" dirty="0" smtClean="0"/>
              <a:t>The </a:t>
            </a:r>
            <a:r>
              <a:rPr lang="en-US" dirty="0"/>
              <a:t>Bidding and Solicitations page can be accessed by clicking on Bidding and </a:t>
            </a:r>
            <a:r>
              <a:rPr lang="en-US" dirty="0" smtClean="0"/>
              <a:t>Solicitations.</a:t>
            </a:r>
            <a:endParaRPr lang="en-US" dirty="0"/>
          </a:p>
        </p:txBody>
      </p:sp>
    </p:spTree>
    <p:extLst>
      <p:ext uri="{BB962C8B-B14F-4D97-AF65-F5344CB8AC3E}">
        <p14:creationId xmlns:p14="http://schemas.microsoft.com/office/powerpoint/2010/main" val="4053657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5329237" cy="4089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981670"/>
            <a:ext cx="7924800" cy="1200329"/>
          </a:xfrm>
          <a:prstGeom prst="rect">
            <a:avLst/>
          </a:prstGeom>
        </p:spPr>
        <p:txBody>
          <a:bodyPr wrap="square">
            <a:spAutoFit/>
          </a:bodyPr>
          <a:lstStyle/>
          <a:p>
            <a:r>
              <a:rPr lang="en-US" dirty="0" smtClean="0"/>
              <a:t>The Purchasing Department has the responsibility for assisting departments to make the best value acquisition of quality materials and services in accordance with Texas procurement laws</a:t>
            </a:r>
            <a:r>
              <a:rPr lang="en-US" dirty="0" smtClean="0"/>
              <a:t>.  Click on Bid Limits for the Bid Limits Table.</a:t>
            </a:r>
          </a:p>
          <a:p>
            <a:endParaRPr lang="en-US" dirty="0"/>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29049"/>
            <a:ext cx="89693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149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5" name="Picture 2"/>
          <p:cNvPicPr>
            <a:picLocks noChangeArrowheads="1"/>
          </p:cNvPicPr>
          <p:nvPr/>
        </p:nvPicPr>
        <p:blipFill rotWithShape="1">
          <a:blip r:embed="rId3">
            <a:extLst>
              <a:ext uri="{28A0092B-C50C-407E-A947-70E740481C1C}">
                <a14:useLocalDpi xmlns:a14="http://schemas.microsoft.com/office/drawing/2010/main" val="0"/>
              </a:ext>
            </a:extLst>
          </a:blip>
          <a:srcRect l="25170" t="10858" r="26474" b="14689"/>
          <a:stretch/>
        </p:blipFill>
        <p:spPr bwMode="auto">
          <a:xfrm>
            <a:off x="533400" y="1767840"/>
            <a:ext cx="7498080" cy="49377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33400" y="990600"/>
            <a:ext cx="7498080" cy="646331"/>
          </a:xfrm>
          <a:prstGeom prst="rect">
            <a:avLst/>
          </a:prstGeom>
          <a:noFill/>
        </p:spPr>
        <p:txBody>
          <a:bodyPr wrap="square" rtlCol="0">
            <a:spAutoFit/>
          </a:bodyPr>
          <a:lstStyle/>
          <a:p>
            <a:r>
              <a:rPr lang="en-US" dirty="0" smtClean="0"/>
              <a:t>State Purchasing processes differ based largely on the amount and specific type of expenditure.</a:t>
            </a:r>
            <a:endParaRPr lang="en-US" dirty="0"/>
          </a:p>
        </p:txBody>
      </p:sp>
    </p:spTree>
    <p:extLst>
      <p:ext uri="{BB962C8B-B14F-4D97-AF65-F5344CB8AC3E}">
        <p14:creationId xmlns:p14="http://schemas.microsoft.com/office/powerpoint/2010/main" val="1715628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81000" y="1066800"/>
            <a:ext cx="8077200" cy="923330"/>
          </a:xfrm>
          <a:prstGeom prst="rect">
            <a:avLst/>
          </a:prstGeom>
        </p:spPr>
        <p:txBody>
          <a:bodyPr wrap="square">
            <a:spAutoFit/>
          </a:bodyPr>
          <a:lstStyle/>
          <a:p>
            <a:r>
              <a:rPr lang="en-US" b="1" u="sng" dirty="0" smtClean="0"/>
              <a:t>Contract Signature Submission</a:t>
            </a:r>
          </a:p>
          <a:p>
            <a:endParaRPr lang="en-US" b="1" u="sng" dirty="0"/>
          </a:p>
          <a:p>
            <a:endParaRPr lang="en-US" b="1" u="sng"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124200"/>
            <a:ext cx="51054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1528465"/>
            <a:ext cx="8001000" cy="923330"/>
          </a:xfrm>
          <a:prstGeom prst="rect">
            <a:avLst/>
          </a:prstGeom>
          <a:noFill/>
        </p:spPr>
        <p:txBody>
          <a:bodyPr wrap="square" rtlCol="0">
            <a:spAutoFit/>
          </a:bodyPr>
          <a:lstStyle/>
          <a:p>
            <a:r>
              <a:rPr lang="en-US" dirty="0" smtClean="0"/>
              <a:t>To submit a contract for signature that is not directly associated with a </a:t>
            </a:r>
            <a:r>
              <a:rPr lang="en-US" dirty="0" err="1" smtClean="0"/>
              <a:t>TechBuy</a:t>
            </a:r>
            <a:r>
              <a:rPr lang="en-US" dirty="0" smtClean="0"/>
              <a:t> requisition go to the </a:t>
            </a:r>
            <a:r>
              <a:rPr lang="en-US" dirty="0" err="1" smtClean="0"/>
              <a:t>TechBuy</a:t>
            </a:r>
            <a:r>
              <a:rPr lang="en-US" dirty="0" smtClean="0"/>
              <a:t> homepage.  </a:t>
            </a:r>
            <a:r>
              <a:rPr lang="en-US" dirty="0" smtClean="0"/>
              <a:t>In the </a:t>
            </a:r>
            <a:r>
              <a:rPr lang="en-US" dirty="0" smtClean="0"/>
              <a:t>announcements </a:t>
            </a:r>
            <a:r>
              <a:rPr lang="en-US" dirty="0" smtClean="0"/>
              <a:t>section of the </a:t>
            </a:r>
            <a:r>
              <a:rPr lang="en-US" dirty="0" err="1" smtClean="0"/>
              <a:t>TechBuy</a:t>
            </a:r>
            <a:r>
              <a:rPr lang="en-US" dirty="0" smtClean="0"/>
              <a:t> </a:t>
            </a:r>
            <a:r>
              <a:rPr lang="en-US" dirty="0" err="1" smtClean="0"/>
              <a:t>Homespage</a:t>
            </a:r>
            <a:r>
              <a:rPr lang="en-US" dirty="0" smtClean="0"/>
              <a:t> </a:t>
            </a:r>
            <a:r>
              <a:rPr lang="en-US" dirty="0" smtClean="0"/>
              <a:t>select the Signature Request Icon.</a:t>
            </a:r>
            <a:endParaRPr lang="en-US"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5587" y="4557712"/>
            <a:ext cx="89693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523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68967"/>
            <a:ext cx="5665366" cy="442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1143000"/>
            <a:ext cx="8305800" cy="923330"/>
          </a:xfrm>
          <a:prstGeom prst="rect">
            <a:avLst/>
          </a:prstGeom>
          <a:noFill/>
        </p:spPr>
        <p:txBody>
          <a:bodyPr wrap="square" rtlCol="0">
            <a:spAutoFit/>
          </a:bodyPr>
          <a:lstStyle/>
          <a:p>
            <a:r>
              <a:rPr lang="en-US" dirty="0" smtClean="0"/>
              <a:t>The contract submission document will appear and the fields with the * will need to be populated for submission.  If you have any questions or issues please contact </a:t>
            </a:r>
            <a:r>
              <a:rPr lang="en-US" dirty="0" smtClean="0">
                <a:hlinkClick r:id="rId4"/>
              </a:rPr>
              <a:t>contracting@ttuhsc.edu</a:t>
            </a:r>
            <a:r>
              <a:rPr lang="en-US" dirty="0" smtClean="0"/>
              <a:t> </a:t>
            </a:r>
            <a:endParaRPr lang="en-US" dirty="0"/>
          </a:p>
        </p:txBody>
      </p:sp>
    </p:spTree>
    <p:extLst>
      <p:ext uri="{BB962C8B-B14F-4D97-AF65-F5344CB8AC3E}">
        <p14:creationId xmlns:p14="http://schemas.microsoft.com/office/powerpoint/2010/main" val="2703139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458200" cy="4038600"/>
          </a:xfrm>
        </p:spPr>
        <p:txBody>
          <a:bodyPr>
            <a:normAutofit/>
          </a:bodyPr>
          <a:lstStyle/>
          <a:p>
            <a:pPr marL="0" indent="0">
              <a:buNone/>
            </a:pPr>
            <a:r>
              <a:rPr lang="en-US" sz="1800" b="1" u="sng" dirty="0" smtClean="0"/>
              <a:t>Processing a </a:t>
            </a:r>
            <a:r>
              <a:rPr lang="en-US" sz="1800" b="1" u="sng" dirty="0" err="1" smtClean="0"/>
              <a:t>TechBuy</a:t>
            </a:r>
            <a:r>
              <a:rPr lang="en-US" sz="1800" b="1" u="sng" dirty="0" smtClean="0"/>
              <a:t> Order</a:t>
            </a:r>
          </a:p>
          <a:p>
            <a:pPr marL="0" indent="0">
              <a:buNone/>
            </a:pPr>
            <a:endParaRPr lang="en-US" sz="1800" b="1" u="sng" dirty="0" smtClean="0"/>
          </a:p>
          <a:p>
            <a:pPr marL="0" indent="0">
              <a:buNone/>
            </a:pPr>
            <a:r>
              <a:rPr lang="en-US" sz="1800" b="1" u="sng" dirty="0" err="1" smtClean="0"/>
              <a:t>TechBuy</a:t>
            </a:r>
            <a:r>
              <a:rPr lang="en-US" sz="1800" b="1" u="sng" dirty="0" smtClean="0"/>
              <a:t> </a:t>
            </a:r>
            <a:r>
              <a:rPr lang="en-US" sz="1800" b="1" u="sng" dirty="0"/>
              <a:t>Purchase Order Creation</a:t>
            </a:r>
            <a:endParaRPr lang="en-US" sz="1800" dirty="0" smtClean="0"/>
          </a:p>
          <a:p>
            <a:pPr marL="0" indent="0">
              <a:buNone/>
            </a:pPr>
            <a:r>
              <a:rPr lang="en-US" sz="1800" dirty="0" smtClean="0"/>
              <a:t>For complete step by step instructions please access the Purchasing training documentation </a:t>
            </a:r>
            <a:r>
              <a:rPr lang="en-US" sz="1800" dirty="0" smtClean="0">
                <a:hlinkClick r:id="rId2"/>
              </a:rPr>
              <a:t>http://www.fiscal.ttuhsc.edu/downloads/TBM/TOC.pdf</a:t>
            </a:r>
            <a:r>
              <a:rPr lang="en-US" sz="1800" dirty="0" smtClean="0"/>
              <a:t> </a:t>
            </a:r>
          </a:p>
          <a:p>
            <a:pPr marL="0" indent="0">
              <a:buNone/>
            </a:pPr>
            <a:endParaRPr lang="en-US" sz="1800" dirty="0" smtClean="0"/>
          </a:p>
          <a:p>
            <a:pPr marL="0" indent="0">
              <a:buNone/>
            </a:pPr>
            <a:r>
              <a:rPr lang="en-US" sz="1800" dirty="0" smtClean="0"/>
              <a:t>Please see below for a general overview.</a:t>
            </a:r>
          </a:p>
          <a:p>
            <a:pPr marL="0" indent="0">
              <a:buNone/>
            </a:pPr>
            <a:endParaRPr lang="en-US" sz="1800" dirty="0" smtClean="0"/>
          </a:p>
          <a:p>
            <a:pPr marL="0" indent="0">
              <a:buNone/>
            </a:pPr>
            <a:r>
              <a:rPr lang="en-US" sz="1800" b="1" u="sng" dirty="0" smtClean="0"/>
              <a:t>Form Orders</a:t>
            </a:r>
          </a:p>
          <a:p>
            <a:pPr marL="0" indent="0">
              <a:buNone/>
            </a:pPr>
            <a:r>
              <a:rPr lang="en-US" sz="1800" dirty="0" smtClean="0"/>
              <a:t>From the Shopping Home page select the appropriate form for the purchase (Federal Equipment Form, Employee Reimbursement Form, Non-Catalog Form or Standing Order Form).</a:t>
            </a:r>
          </a:p>
          <a:p>
            <a:pPr marL="0" indent="0">
              <a:buNone/>
            </a:pPr>
            <a:endParaRPr lang="en-US" sz="1800" dirty="0"/>
          </a:p>
        </p:txBody>
      </p:sp>
      <p:pic>
        <p:nvPicPr>
          <p:cNvPr id="4" name="Picture 3" descr="C:\Users\julucero\AppData\Local\Microsoft\Windows\Temporary Internet Files\Content.Outlook\PBAV3Z52\TTUHSC_DblT_fl4C (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95875"/>
            <a:ext cx="44005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646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762000"/>
          </a:xfrm>
        </p:spPr>
        <p:txBody>
          <a:bodyPr>
            <a:noAutofit/>
          </a:bodyPr>
          <a:lstStyle/>
          <a:p>
            <a:pPr marL="0" indent="0">
              <a:buNone/>
            </a:pPr>
            <a:r>
              <a:rPr lang="en-US" sz="1800" dirty="0" smtClean="0"/>
              <a:t>Complete the full form by filling in each field.  The titles that are  bolded are the required fields.  When all required fields are completed select from the available actions and click go.</a:t>
            </a:r>
            <a:endParaRPr lang="en-US" sz="1800" dirty="0"/>
          </a:p>
        </p:txBody>
      </p:sp>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6163777" cy="475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2362200" y="2132614"/>
            <a:ext cx="2590799" cy="422140"/>
          </a:xfrm>
          <a:prstGeom prst="wedgeRoundRectCallout">
            <a:avLst>
              <a:gd name="adj1" fmla="val 66540"/>
              <a:gd name="adj2" fmla="val -482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Select appropriate action</a:t>
            </a:r>
            <a:endParaRPr lang="en-US" dirty="0"/>
          </a:p>
        </p:txBody>
      </p:sp>
      <p:sp>
        <p:nvSpPr>
          <p:cNvPr id="6" name="Rounded Rectangular Callout 5"/>
          <p:cNvSpPr/>
          <p:nvPr/>
        </p:nvSpPr>
        <p:spPr>
          <a:xfrm>
            <a:off x="5429252" y="2397260"/>
            <a:ext cx="1047748" cy="422140"/>
          </a:xfrm>
          <a:prstGeom prst="wedgeRoundRectCallout">
            <a:avLst>
              <a:gd name="adj1" fmla="val 57304"/>
              <a:gd name="adj2" fmla="val -11105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Click Go</a:t>
            </a:r>
            <a:endParaRPr lang="en-US" dirty="0"/>
          </a:p>
        </p:txBody>
      </p:sp>
    </p:spTree>
    <p:extLst>
      <p:ext uri="{BB962C8B-B14F-4D97-AF65-F5344CB8AC3E}">
        <p14:creationId xmlns:p14="http://schemas.microsoft.com/office/powerpoint/2010/main" val="1998263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25963"/>
          </a:xfrm>
        </p:spPr>
        <p:txBody>
          <a:bodyPr>
            <a:normAutofit/>
          </a:bodyPr>
          <a:lstStyle/>
          <a:p>
            <a:pPr marL="0" indent="0">
              <a:buNone/>
            </a:pPr>
            <a:r>
              <a:rPr lang="en-US" sz="1800" dirty="0" smtClean="0"/>
              <a:t>Once all line items are completed you will be taken to your cart to complete the requisition.  Click Proceed to Checkout to continue to the requisition.</a:t>
            </a:r>
          </a:p>
          <a:p>
            <a:pPr marL="0" indent="0">
              <a:buNone/>
            </a:pPr>
            <a:endParaRPr lang="en-US" sz="1800" dirty="0"/>
          </a:p>
        </p:txBody>
      </p:sp>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399"/>
            <a:ext cx="7924800" cy="3331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4267200" y="2895600"/>
            <a:ext cx="1676399" cy="498340"/>
          </a:xfrm>
          <a:prstGeom prst="wedgeRoundRectCallout">
            <a:avLst>
              <a:gd name="adj1" fmla="val 81593"/>
              <a:gd name="adj2" fmla="val 326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Click Proceed to Checkout</a:t>
            </a:r>
            <a:endParaRPr lang="en-US" dirty="0"/>
          </a:p>
        </p:txBody>
      </p:sp>
    </p:spTree>
    <p:extLst>
      <p:ext uri="{BB962C8B-B14F-4D97-AF65-F5344CB8AC3E}">
        <p14:creationId xmlns:p14="http://schemas.microsoft.com/office/powerpoint/2010/main" val="1978407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1066800"/>
          </a:xfrm>
        </p:spPr>
        <p:txBody>
          <a:bodyPr>
            <a:normAutofit/>
          </a:bodyPr>
          <a:lstStyle/>
          <a:p>
            <a:pPr marL="0" indent="0">
              <a:buNone/>
            </a:pPr>
            <a:r>
              <a:rPr lang="en-US" sz="1800" dirty="0" smtClean="0"/>
              <a:t>Complete all fields marked with          across the top of the cart.  All fields must be marked with a green check         to submit the requisition. Please review all fields to verify the correct information has been entered.</a:t>
            </a:r>
            <a:endParaRPr lang="en-US" sz="1800" dirty="0"/>
          </a:p>
        </p:txBody>
      </p:sp>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77" y="2133600"/>
            <a:ext cx="8296275" cy="3935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143000"/>
            <a:ext cx="32385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755048" y="2291862"/>
            <a:ext cx="2743200" cy="533400"/>
          </a:xfrm>
          <a:prstGeom prst="wedgeRoundRectCallout">
            <a:avLst>
              <a:gd name="adj1" fmla="val -35439"/>
              <a:gd name="adj2" fmla="val 944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All fields must be marked with a green check </a:t>
            </a:r>
            <a:endParaRPr lang="en-US" dirty="0"/>
          </a:p>
        </p:txBody>
      </p:sp>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5150" y="1447800"/>
            <a:ext cx="3238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4042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1"/>
            <a:ext cx="8229600" cy="457199"/>
          </a:xfrm>
        </p:spPr>
        <p:txBody>
          <a:bodyPr>
            <a:normAutofit/>
          </a:bodyPr>
          <a:lstStyle/>
          <a:p>
            <a:pPr marL="0" indent="0">
              <a:buNone/>
            </a:pPr>
            <a:r>
              <a:rPr lang="en-US" sz="1800" dirty="0" smtClean="0"/>
              <a:t>For Recurring Payments or Advanced Pays click on the final review tab.  </a:t>
            </a:r>
            <a:endParaRPr lang="en-US" sz="1800" dirty="0"/>
          </a:p>
        </p:txBody>
      </p:sp>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15269"/>
            <a:ext cx="7901355" cy="2259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5257800" y="2133600"/>
            <a:ext cx="1371600" cy="304800"/>
          </a:xfrm>
          <a:prstGeom prst="wedgeRoundRectCallout">
            <a:avLst>
              <a:gd name="adj1" fmla="val 53526"/>
              <a:gd name="adj2" fmla="val 1230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Final Review</a:t>
            </a:r>
            <a:endParaRPr lang="en-US" dirty="0"/>
          </a:p>
        </p:txBody>
      </p:sp>
      <p:sp>
        <p:nvSpPr>
          <p:cNvPr id="2" name="TextBox 1"/>
          <p:cNvSpPr txBox="1"/>
          <p:nvPr/>
        </p:nvSpPr>
        <p:spPr>
          <a:xfrm>
            <a:off x="381000" y="4419600"/>
            <a:ext cx="8153400" cy="646331"/>
          </a:xfrm>
          <a:prstGeom prst="rect">
            <a:avLst/>
          </a:prstGeom>
          <a:noFill/>
        </p:spPr>
        <p:txBody>
          <a:bodyPr wrap="square" rtlCol="0">
            <a:spAutoFit/>
          </a:bodyPr>
          <a:lstStyle/>
          <a:p>
            <a:r>
              <a:rPr lang="en-US" dirty="0" smtClean="0"/>
              <a:t>Note:  A </a:t>
            </a:r>
            <a:r>
              <a:rPr lang="en-US" dirty="0"/>
              <a:t>state agency may not pay for goods or services before their delivery to the agency, unless the advance payment is necessary and serves a proper public purpose</a:t>
            </a:r>
            <a:r>
              <a:rPr lang="en-US" dirty="0" smtClean="0"/>
              <a:t>.  </a:t>
            </a:r>
            <a:endParaRPr lang="en-US" dirty="0"/>
          </a:p>
        </p:txBody>
      </p:sp>
    </p:spTree>
    <p:extLst>
      <p:ext uri="{BB962C8B-B14F-4D97-AF65-F5344CB8AC3E}">
        <p14:creationId xmlns:p14="http://schemas.microsoft.com/office/powerpoint/2010/main" val="1103141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3" name="TextBox 2"/>
          <p:cNvSpPr txBox="1"/>
          <p:nvPr/>
        </p:nvSpPr>
        <p:spPr>
          <a:xfrm>
            <a:off x="533399" y="1359932"/>
            <a:ext cx="7848600" cy="5678478"/>
          </a:xfrm>
          <a:prstGeom prst="rect">
            <a:avLst/>
          </a:prstGeom>
          <a:noFill/>
        </p:spPr>
        <p:txBody>
          <a:bodyPr wrap="square" rtlCol="0">
            <a:spAutoFit/>
          </a:bodyPr>
          <a:lstStyle/>
          <a:p>
            <a:pPr marL="342900" lvl="0" indent="-342900">
              <a:buFont typeface="+mj-lt"/>
              <a:buAutoNum type="arabicParenR"/>
            </a:pPr>
            <a:r>
              <a:rPr lang="en-US" sz="1500" dirty="0" smtClean="0"/>
              <a:t>Purchasing Email</a:t>
            </a:r>
          </a:p>
          <a:p>
            <a:pPr marL="800100" lvl="1" indent="-342900">
              <a:buFont typeface="+mj-lt"/>
              <a:buAutoNum type="alphaLcParenR"/>
            </a:pPr>
            <a:r>
              <a:rPr lang="en-US" sz="1500" dirty="0" smtClean="0"/>
              <a:t>Sciquest.com emails</a:t>
            </a:r>
          </a:p>
          <a:p>
            <a:pPr marL="800100" lvl="1" indent="-342900">
              <a:buFont typeface="+mj-lt"/>
              <a:buAutoNum type="alphaLcParenR"/>
            </a:pPr>
            <a:r>
              <a:rPr lang="en-US" sz="1500" dirty="0" smtClean="0"/>
              <a:t>Correct Email:  </a:t>
            </a:r>
            <a:r>
              <a:rPr lang="en-US" sz="1500" dirty="0" smtClean="0">
                <a:hlinkClick r:id="rId3"/>
              </a:rPr>
              <a:t>purchasing@ttuhsc.edu</a:t>
            </a:r>
            <a:endParaRPr lang="en-US" sz="1500" dirty="0" smtClean="0"/>
          </a:p>
          <a:p>
            <a:pPr lvl="1"/>
            <a:r>
              <a:rPr lang="en-US" sz="1500" dirty="0" smtClean="0"/>
              <a:t> </a:t>
            </a:r>
            <a:endParaRPr lang="en-US" sz="1500" dirty="0"/>
          </a:p>
          <a:p>
            <a:pPr marL="342900" lvl="0" indent="-342900">
              <a:buFont typeface="+mj-lt"/>
              <a:buAutoNum type="arabicParenR"/>
            </a:pPr>
            <a:r>
              <a:rPr lang="en-US" sz="1500" dirty="0" smtClean="0"/>
              <a:t>Purchasing website</a:t>
            </a:r>
          </a:p>
          <a:p>
            <a:pPr marL="800100" lvl="1" indent="-342900">
              <a:buFont typeface="+mj-lt"/>
              <a:buAutoNum type="alphaLcParenR"/>
            </a:pPr>
            <a:r>
              <a:rPr lang="en-US" sz="1500" dirty="0" smtClean="0"/>
              <a:t>Forms and Resources</a:t>
            </a:r>
          </a:p>
          <a:p>
            <a:pPr marL="800100" lvl="1" indent="-342900">
              <a:buFont typeface="+mj-lt"/>
              <a:buAutoNum type="alphaLcParenR"/>
            </a:pPr>
            <a:r>
              <a:rPr lang="en-US" sz="1500" dirty="0" smtClean="0"/>
              <a:t>Training Documents</a:t>
            </a:r>
          </a:p>
          <a:p>
            <a:pPr marL="800100" lvl="1" indent="-342900">
              <a:buFont typeface="+mj-lt"/>
              <a:buAutoNum type="alphaLcParenR"/>
            </a:pPr>
            <a:r>
              <a:rPr lang="en-US" sz="1500" dirty="0" smtClean="0"/>
              <a:t>Bidding and Solicitations</a:t>
            </a:r>
          </a:p>
          <a:p>
            <a:pPr lvl="1"/>
            <a:endParaRPr lang="en-US" sz="1500" dirty="0" smtClean="0"/>
          </a:p>
          <a:p>
            <a:pPr marL="342900" indent="-342900">
              <a:buFont typeface="+mj-lt"/>
              <a:buAutoNum type="arabicParenR"/>
            </a:pPr>
            <a:r>
              <a:rPr lang="en-US" sz="1500" dirty="0" smtClean="0"/>
              <a:t>Bidding and Solicitations</a:t>
            </a:r>
          </a:p>
          <a:p>
            <a:pPr marL="342900" indent="-342900">
              <a:buFont typeface="+mj-lt"/>
              <a:buAutoNum type="arabicParenR"/>
            </a:pPr>
            <a:endParaRPr lang="en-US" sz="1500" dirty="0"/>
          </a:p>
          <a:p>
            <a:pPr marL="342900" indent="-342900">
              <a:buFont typeface="+mj-lt"/>
              <a:buAutoNum type="arabicParenR"/>
            </a:pPr>
            <a:r>
              <a:rPr lang="en-US" sz="1500" dirty="0" smtClean="0"/>
              <a:t>Contract Signature Submission</a:t>
            </a:r>
          </a:p>
          <a:p>
            <a:pPr marL="342900" indent="-342900">
              <a:buFont typeface="+mj-lt"/>
              <a:buAutoNum type="arabicParenR"/>
            </a:pPr>
            <a:endParaRPr lang="en-US" sz="1500" dirty="0" smtClean="0"/>
          </a:p>
          <a:p>
            <a:pPr marL="342900" indent="-342900">
              <a:buFont typeface="+mj-lt"/>
              <a:buAutoNum type="arabicParenR"/>
            </a:pPr>
            <a:r>
              <a:rPr lang="en-US" sz="1500" dirty="0" smtClean="0"/>
              <a:t>Processing a </a:t>
            </a:r>
            <a:r>
              <a:rPr lang="en-US" sz="1500" dirty="0" err="1" smtClean="0"/>
              <a:t>TechBuy</a:t>
            </a:r>
            <a:r>
              <a:rPr lang="en-US" sz="1500" dirty="0" smtClean="0"/>
              <a:t> Order</a:t>
            </a:r>
          </a:p>
          <a:p>
            <a:pPr marL="800100" lvl="1" indent="-342900">
              <a:buAutoNum type="alphaLcParenR"/>
            </a:pPr>
            <a:r>
              <a:rPr lang="en-US" sz="1500" dirty="0" smtClean="0"/>
              <a:t>Purchase Order Creation </a:t>
            </a:r>
          </a:p>
          <a:p>
            <a:pPr marL="800100" lvl="1" indent="-342900">
              <a:buAutoNum type="alphaLcParenR"/>
            </a:pPr>
            <a:r>
              <a:rPr lang="en-US" sz="1500" dirty="0" smtClean="0"/>
              <a:t>Required attachments</a:t>
            </a:r>
          </a:p>
          <a:p>
            <a:pPr marL="800100" lvl="1" indent="-342900">
              <a:buAutoNum type="alphaLcParenR"/>
            </a:pPr>
            <a:r>
              <a:rPr lang="en-US" sz="1500" dirty="0" smtClean="0"/>
              <a:t>Required approvals</a:t>
            </a:r>
          </a:p>
          <a:p>
            <a:pPr marL="342900" indent="-342900">
              <a:buAutoNum type="arabicParenR"/>
            </a:pPr>
            <a:endParaRPr lang="en-US" sz="1500" dirty="0"/>
          </a:p>
          <a:p>
            <a:pPr marL="342900" indent="-342900">
              <a:buAutoNum type="arabicParenR"/>
            </a:pPr>
            <a:r>
              <a:rPr lang="en-US" sz="1500" dirty="0" smtClean="0"/>
              <a:t>E-Invoicing</a:t>
            </a:r>
          </a:p>
          <a:p>
            <a:pPr marL="342900" indent="-342900">
              <a:buAutoNum type="arabicParenR"/>
            </a:pPr>
            <a:endParaRPr lang="en-US" sz="1500" dirty="0" smtClean="0"/>
          </a:p>
          <a:p>
            <a:pPr marL="342900" indent="-342900">
              <a:buAutoNum type="arabicParenR"/>
            </a:pPr>
            <a:r>
              <a:rPr lang="en-US" sz="1500" dirty="0" smtClean="0"/>
              <a:t>Receipts</a:t>
            </a:r>
          </a:p>
          <a:p>
            <a:pPr marL="342900" indent="-342900">
              <a:buAutoNum type="arabicParenR"/>
            </a:pPr>
            <a:endParaRPr lang="en-US" sz="1500" dirty="0"/>
          </a:p>
          <a:p>
            <a:pPr marL="342900" indent="-342900">
              <a:buAutoNum type="arabicParenR"/>
            </a:pPr>
            <a:r>
              <a:rPr lang="en-US" sz="1500" dirty="0" smtClean="0"/>
              <a:t>Questions and Answer Period</a:t>
            </a:r>
          </a:p>
          <a:p>
            <a:endParaRPr lang="en-US" dirty="0"/>
          </a:p>
        </p:txBody>
      </p:sp>
      <p:sp>
        <p:nvSpPr>
          <p:cNvPr id="4" name="Rectangle 3"/>
          <p:cNvSpPr/>
          <p:nvPr/>
        </p:nvSpPr>
        <p:spPr>
          <a:xfrm>
            <a:off x="2807953" y="914400"/>
            <a:ext cx="3299493" cy="369332"/>
          </a:xfrm>
          <a:prstGeom prst="rect">
            <a:avLst/>
          </a:prstGeom>
        </p:spPr>
        <p:txBody>
          <a:bodyPr wrap="none">
            <a:spAutoFit/>
          </a:bodyPr>
          <a:lstStyle/>
          <a:p>
            <a:pPr algn="ctr"/>
            <a:r>
              <a:rPr lang="en-US" b="1" u="sng" dirty="0" err="1"/>
              <a:t>TechBuy</a:t>
            </a:r>
            <a:r>
              <a:rPr lang="en-US" b="1" u="sng" dirty="0"/>
              <a:t> System Training Agenda</a:t>
            </a:r>
          </a:p>
        </p:txBody>
      </p:sp>
    </p:spTree>
    <p:extLst>
      <p:ext uri="{BB962C8B-B14F-4D97-AF65-F5344CB8AC3E}">
        <p14:creationId xmlns:p14="http://schemas.microsoft.com/office/powerpoint/2010/main" val="3787684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143001"/>
            <a:ext cx="8305800" cy="646331"/>
          </a:xfrm>
          <a:prstGeom prst="rect">
            <a:avLst/>
          </a:prstGeom>
        </p:spPr>
        <p:txBody>
          <a:bodyPr wrap="square">
            <a:spAutoFit/>
          </a:bodyPr>
          <a:lstStyle/>
          <a:p>
            <a:r>
              <a:rPr lang="en-US" dirty="0"/>
              <a:t>Scroll to the line item you would like to set for recurring or advanced pay.  Click the edit button on each line </a:t>
            </a:r>
            <a:r>
              <a:rPr lang="en-US" dirty="0" smtClean="0"/>
              <a:t>item. </a:t>
            </a:r>
            <a:endParaRPr lang="en-US" dirty="0"/>
          </a:p>
        </p:txBody>
      </p:sp>
      <p:pic>
        <p:nvPicPr>
          <p:cNvPr id="5" name="Picture 4"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42" y="1935956"/>
            <a:ext cx="8162658" cy="3247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nvSpPr>
        <p:spPr>
          <a:xfrm>
            <a:off x="6248400" y="3015665"/>
            <a:ext cx="1295400" cy="533400"/>
          </a:xfrm>
          <a:prstGeom prst="wedgeRoundRectCallout">
            <a:avLst>
              <a:gd name="adj1" fmla="val 89997"/>
              <a:gd name="adj2" fmla="val 1123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Click edit</a:t>
            </a:r>
            <a:endParaRPr lang="en-US" dirty="0"/>
          </a:p>
        </p:txBody>
      </p:sp>
    </p:spTree>
    <p:extLst>
      <p:ext uri="{BB962C8B-B14F-4D97-AF65-F5344CB8AC3E}">
        <p14:creationId xmlns:p14="http://schemas.microsoft.com/office/powerpoint/2010/main" val="1084165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457200"/>
          </a:xfrm>
        </p:spPr>
        <p:txBody>
          <a:bodyPr/>
          <a:lstStyle/>
          <a:p>
            <a:pPr marL="0" indent="0">
              <a:buNone/>
            </a:pPr>
            <a:r>
              <a:rPr lang="en-US" sz="1800" dirty="0"/>
              <a:t>C</a:t>
            </a:r>
            <a:r>
              <a:rPr lang="en-US" sz="1800" dirty="0" smtClean="0"/>
              <a:t>lick the appropriate check box and click save.</a:t>
            </a:r>
          </a:p>
          <a:p>
            <a:pPr marL="0" indent="0">
              <a:buNone/>
            </a:pPr>
            <a:endParaRPr lang="en-US" dirty="0"/>
          </a:p>
        </p:txBody>
      </p:sp>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7924801" cy="2373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2667000" y="3505200"/>
            <a:ext cx="1371600" cy="304800"/>
          </a:xfrm>
          <a:prstGeom prst="wedgeRoundRectCallout">
            <a:avLst>
              <a:gd name="adj1" fmla="val 55395"/>
              <a:gd name="adj2" fmla="val 10064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Click Save</a:t>
            </a:r>
            <a:endParaRPr lang="en-US" dirty="0"/>
          </a:p>
        </p:txBody>
      </p:sp>
      <p:sp>
        <p:nvSpPr>
          <p:cNvPr id="7" name="Rounded Rectangular Callout 6"/>
          <p:cNvSpPr/>
          <p:nvPr/>
        </p:nvSpPr>
        <p:spPr>
          <a:xfrm>
            <a:off x="5348065" y="2936184"/>
            <a:ext cx="1885950" cy="501522"/>
          </a:xfrm>
          <a:prstGeom prst="wedgeRoundRectCallout">
            <a:avLst>
              <a:gd name="adj1" fmla="val -82488"/>
              <a:gd name="adj2" fmla="val 447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Click appropriate box</a:t>
            </a:r>
            <a:endParaRPr lang="en-US" dirty="0"/>
          </a:p>
        </p:txBody>
      </p:sp>
    </p:spTree>
    <p:extLst>
      <p:ext uri="{BB962C8B-B14F-4D97-AF65-F5344CB8AC3E}">
        <p14:creationId xmlns:p14="http://schemas.microsoft.com/office/powerpoint/2010/main" val="13167417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1"/>
            <a:ext cx="8229600" cy="761999"/>
          </a:xfrm>
        </p:spPr>
        <p:txBody>
          <a:bodyPr>
            <a:normAutofit/>
          </a:bodyPr>
          <a:lstStyle/>
          <a:p>
            <a:pPr marL="0" indent="0">
              <a:buNone/>
            </a:pPr>
            <a:r>
              <a:rPr lang="en-US" sz="1800" dirty="0" smtClean="0"/>
              <a:t>Once all fields have been reviewed and have a green check, click Submit </a:t>
            </a:r>
            <a:r>
              <a:rPr lang="en-US" sz="1800" dirty="0" err="1" smtClean="0"/>
              <a:t>Req</a:t>
            </a:r>
            <a:r>
              <a:rPr lang="en-US" sz="1800" dirty="0" smtClean="0"/>
              <a:t> or Assign Cart.  </a:t>
            </a:r>
            <a:endParaRPr lang="en-US" sz="1800" dirty="0"/>
          </a:p>
        </p:txBody>
      </p:sp>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801575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3678848" y="2133600"/>
            <a:ext cx="2036152" cy="533400"/>
          </a:xfrm>
          <a:prstGeom prst="wedgeRoundRectCallout">
            <a:avLst>
              <a:gd name="adj1" fmla="val -35439"/>
              <a:gd name="adj2" fmla="val 9447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All fields contain green checks</a:t>
            </a:r>
            <a:endParaRPr lang="en-US" dirty="0"/>
          </a:p>
        </p:txBody>
      </p:sp>
      <p:sp>
        <p:nvSpPr>
          <p:cNvPr id="7" name="Rounded Rectangular Callout 6"/>
          <p:cNvSpPr/>
          <p:nvPr/>
        </p:nvSpPr>
        <p:spPr>
          <a:xfrm>
            <a:off x="5791200" y="1981200"/>
            <a:ext cx="1905000" cy="838200"/>
          </a:xfrm>
          <a:prstGeom prst="wedgeRoundRectCallout">
            <a:avLst>
              <a:gd name="adj1" fmla="val 55435"/>
              <a:gd name="adj2" fmla="val 7132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Click submit requisition or assign cart</a:t>
            </a:r>
            <a:endParaRPr lang="en-US" dirty="0"/>
          </a:p>
        </p:txBody>
      </p:sp>
    </p:spTree>
    <p:extLst>
      <p:ext uri="{BB962C8B-B14F-4D97-AF65-F5344CB8AC3E}">
        <p14:creationId xmlns:p14="http://schemas.microsoft.com/office/powerpoint/2010/main" val="2887326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6" name="Rectangle 5"/>
          <p:cNvSpPr/>
          <p:nvPr/>
        </p:nvSpPr>
        <p:spPr>
          <a:xfrm>
            <a:off x="466724" y="1112619"/>
            <a:ext cx="8067675" cy="646331"/>
          </a:xfrm>
          <a:prstGeom prst="rect">
            <a:avLst/>
          </a:prstGeom>
        </p:spPr>
        <p:txBody>
          <a:bodyPr wrap="square">
            <a:spAutoFit/>
          </a:bodyPr>
          <a:lstStyle/>
          <a:p>
            <a:r>
              <a:rPr lang="en-US" dirty="0"/>
              <a:t>Once submitted you will receive a notification with the requisition number for your records.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5410200" cy="4470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607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81000" y="1143000"/>
            <a:ext cx="8001000" cy="3693319"/>
          </a:xfrm>
          <a:prstGeom prst="rect">
            <a:avLst/>
          </a:prstGeom>
          <a:noFill/>
        </p:spPr>
        <p:txBody>
          <a:bodyPr wrap="square" rtlCol="0">
            <a:spAutoFit/>
          </a:bodyPr>
          <a:lstStyle/>
          <a:p>
            <a:r>
              <a:rPr lang="en-US" b="1" u="sng" dirty="0" smtClean="0"/>
              <a:t>Required Attachments</a:t>
            </a:r>
          </a:p>
          <a:p>
            <a:pPr marL="285750" indent="-285750">
              <a:buFont typeface="Arial" panose="020B0604020202020204" pitchFamily="34" charset="0"/>
              <a:buChar char="•"/>
            </a:pPr>
            <a:r>
              <a:rPr lang="en-US" dirty="0" smtClean="0"/>
              <a:t>Quote – A valid quote is required to be attached on all requisitions.  A quote is considered to be valid 30 days after the quote date unless an expiration date is stated.  </a:t>
            </a:r>
          </a:p>
          <a:p>
            <a:endParaRPr lang="en-US" dirty="0" smtClean="0"/>
          </a:p>
          <a:p>
            <a:pPr marL="285750" indent="-285750">
              <a:buFont typeface="Arial" panose="020B0604020202020204" pitchFamily="34" charset="0"/>
              <a:buChar char="•"/>
            </a:pPr>
            <a:r>
              <a:rPr lang="en-US" dirty="0" smtClean="0"/>
              <a:t>ICQ (Independent Contractor Questionnaire) – ICQ’s must be attached to orders that an individual is providing a service to the institution.  </a:t>
            </a:r>
          </a:p>
          <a:p>
            <a:endParaRPr lang="en-US" dirty="0" smtClean="0"/>
          </a:p>
          <a:p>
            <a:pPr marL="285750" indent="-285750">
              <a:buFont typeface="Arial" panose="020B0604020202020204" pitchFamily="34" charset="0"/>
              <a:buChar char="•"/>
            </a:pPr>
            <a:r>
              <a:rPr lang="en-US" dirty="0" smtClean="0"/>
              <a:t>COI (Certificate of Insurance) – A COI is required when work/labor/delivery is being provided on the institutions property.</a:t>
            </a:r>
          </a:p>
          <a:p>
            <a:endParaRPr lang="en-US" dirty="0" smtClean="0"/>
          </a:p>
          <a:p>
            <a:pPr marL="285750" indent="-285750">
              <a:buFont typeface="Arial" panose="020B0604020202020204" pitchFamily="34" charset="0"/>
              <a:buChar char="•"/>
            </a:pPr>
            <a:r>
              <a:rPr lang="en-US" dirty="0" smtClean="0"/>
              <a:t>Artwork – TTUHSC artwork (Seal, Double T, etc.) is to be attached to requisitions when being printed on items (promotional items, lab coats, </a:t>
            </a:r>
            <a:r>
              <a:rPr lang="en-US" dirty="0" err="1" smtClean="0"/>
              <a:t>etc</a:t>
            </a:r>
            <a:r>
              <a:rPr lang="en-US" dirty="0" smtClean="0"/>
              <a:t>).</a:t>
            </a:r>
          </a:p>
        </p:txBody>
      </p:sp>
    </p:spTree>
    <p:extLst>
      <p:ext uri="{BB962C8B-B14F-4D97-AF65-F5344CB8AC3E}">
        <p14:creationId xmlns:p14="http://schemas.microsoft.com/office/powerpoint/2010/main" val="1366118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304800" y="1219200"/>
            <a:ext cx="8153400" cy="4247317"/>
          </a:xfrm>
          <a:prstGeom prst="rect">
            <a:avLst/>
          </a:prstGeom>
          <a:noFill/>
        </p:spPr>
        <p:txBody>
          <a:bodyPr wrap="square" rtlCol="0">
            <a:spAutoFit/>
          </a:bodyPr>
          <a:lstStyle/>
          <a:p>
            <a:r>
              <a:rPr lang="en-US" b="1" u="sng" dirty="0" smtClean="0"/>
              <a:t>Required Approvals</a:t>
            </a:r>
          </a:p>
          <a:p>
            <a:pPr marL="285750" indent="-285750">
              <a:buFont typeface="Arial" panose="020B0604020202020204" pitchFamily="34" charset="0"/>
              <a:buChar char="•"/>
            </a:pPr>
            <a:r>
              <a:rPr lang="en-US" dirty="0" smtClean="0"/>
              <a:t>Communications and Marketing – </a:t>
            </a:r>
            <a:r>
              <a:rPr lang="en-US" dirty="0" smtClean="0"/>
              <a:t>Approval is </a:t>
            </a:r>
            <a:r>
              <a:rPr lang="en-US" dirty="0" smtClean="0"/>
              <a:t>required on all TTUHSC artwork.  Please allow additional time for Purchasing to route the order to them for approval.</a:t>
            </a:r>
          </a:p>
          <a:p>
            <a:endParaRPr lang="en-US" dirty="0" smtClean="0"/>
          </a:p>
          <a:p>
            <a:pPr marL="285750" indent="-285750">
              <a:buFont typeface="Arial" panose="020B0604020202020204" pitchFamily="34" charset="0"/>
              <a:buChar char="•"/>
            </a:pPr>
            <a:r>
              <a:rPr lang="en-US" dirty="0" smtClean="0"/>
              <a:t>EH&amp;S – </a:t>
            </a:r>
            <a:r>
              <a:rPr lang="en-US" dirty="0" smtClean="0"/>
              <a:t>Approval is required </a:t>
            </a:r>
            <a:r>
              <a:rPr lang="en-US" dirty="0" smtClean="0"/>
              <a:t>on all hazardous and radio active purchases.  If the category chemicals and gases-radioactive is selected the order will be automatically routed.  If not, Purchasing will request approval from </a:t>
            </a:r>
            <a:r>
              <a:rPr lang="en-US" dirty="0" smtClean="0"/>
              <a:t>EH&amp;S </a:t>
            </a:r>
            <a:r>
              <a:rPr lang="en-US" dirty="0" smtClean="0"/>
              <a:t>and </a:t>
            </a:r>
            <a:r>
              <a:rPr lang="en-US" dirty="0" smtClean="0"/>
              <a:t>will not approve until approval is received.</a:t>
            </a:r>
          </a:p>
          <a:p>
            <a:endParaRPr lang="en-US" dirty="0" smtClean="0"/>
          </a:p>
          <a:p>
            <a:pPr marL="285750" indent="-285750">
              <a:buFont typeface="Arial" panose="020B0604020202020204" pitchFamily="34" charset="0"/>
              <a:buChar char="•"/>
            </a:pPr>
            <a:r>
              <a:rPr lang="en-US" dirty="0" smtClean="0"/>
              <a:t>Pharmaceuticals – </a:t>
            </a:r>
            <a:r>
              <a:rPr lang="en-US" dirty="0" smtClean="0"/>
              <a:t>Approval is </a:t>
            </a:r>
            <a:r>
              <a:rPr lang="en-US" dirty="0" smtClean="0"/>
              <a:t>required from Lee Easterday.  If </a:t>
            </a:r>
            <a:r>
              <a:rPr lang="en-US" dirty="0" smtClean="0"/>
              <a:t>the category Pharmaceuticals </a:t>
            </a:r>
            <a:r>
              <a:rPr lang="en-US" dirty="0" smtClean="0"/>
              <a:t>is selected the order will be automatically routed.  If not, Purchasing will request approval from </a:t>
            </a:r>
            <a:r>
              <a:rPr lang="en-US" dirty="0" smtClean="0"/>
              <a:t>Lee Easterday</a:t>
            </a:r>
            <a:r>
              <a:rPr lang="en-US" dirty="0" smtClean="0"/>
              <a:t> </a:t>
            </a:r>
            <a:r>
              <a:rPr lang="en-US" dirty="0" smtClean="0"/>
              <a:t>and will not approve until approval is received.</a:t>
            </a:r>
          </a:p>
          <a:p>
            <a:endParaRPr lang="en-US" b="1" u="sng" dirty="0"/>
          </a:p>
        </p:txBody>
      </p:sp>
    </p:spTree>
    <p:extLst>
      <p:ext uri="{BB962C8B-B14F-4D97-AF65-F5344CB8AC3E}">
        <p14:creationId xmlns:p14="http://schemas.microsoft.com/office/powerpoint/2010/main" val="495930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Rectangle 4"/>
          <p:cNvSpPr/>
          <p:nvPr/>
        </p:nvSpPr>
        <p:spPr>
          <a:xfrm>
            <a:off x="457200" y="1143000"/>
            <a:ext cx="1948290" cy="369332"/>
          </a:xfrm>
          <a:prstGeom prst="rect">
            <a:avLst/>
          </a:prstGeom>
        </p:spPr>
        <p:txBody>
          <a:bodyPr wrap="none">
            <a:spAutoFit/>
          </a:bodyPr>
          <a:lstStyle/>
          <a:p>
            <a:r>
              <a:rPr lang="en-US" b="1" u="sng" dirty="0" smtClean="0"/>
              <a:t>Receiving Receipts</a:t>
            </a:r>
            <a:endParaRPr lang="en-US" b="1" u="sng" dirty="0"/>
          </a:p>
        </p:txBody>
      </p:sp>
      <p:sp>
        <p:nvSpPr>
          <p:cNvPr id="6" name="Rectangle 5"/>
          <p:cNvSpPr/>
          <p:nvPr/>
        </p:nvSpPr>
        <p:spPr>
          <a:xfrm>
            <a:off x="533400" y="1524000"/>
            <a:ext cx="7848600" cy="3693319"/>
          </a:xfrm>
          <a:prstGeom prst="rect">
            <a:avLst/>
          </a:prstGeom>
        </p:spPr>
        <p:txBody>
          <a:bodyPr wrap="square">
            <a:spAutoFit/>
          </a:bodyPr>
          <a:lstStyle/>
          <a:p>
            <a:r>
              <a:rPr lang="en-US" dirty="0"/>
              <a:t>The receiving receipt feature allows you to enter receiving in </a:t>
            </a:r>
            <a:r>
              <a:rPr lang="en-US" dirty="0" err="1"/>
              <a:t>TechBuy</a:t>
            </a:r>
            <a:r>
              <a:rPr lang="en-US" dirty="0"/>
              <a:t>. In order to maintain an order’s history, all receiving information for </a:t>
            </a:r>
            <a:r>
              <a:rPr lang="en-US" dirty="0" err="1"/>
              <a:t>TechBuy</a:t>
            </a:r>
            <a:r>
              <a:rPr lang="en-US" dirty="0"/>
              <a:t> purchase orders must be submitted through the </a:t>
            </a:r>
            <a:r>
              <a:rPr lang="en-US" dirty="0" err="1"/>
              <a:t>TechBuy</a:t>
            </a:r>
            <a:r>
              <a:rPr lang="en-US" dirty="0"/>
              <a:t> receiving process.  </a:t>
            </a:r>
            <a:r>
              <a:rPr lang="en-US" dirty="0" smtClean="0"/>
              <a:t>Do not wait to receive an invoice or a request from Accounts Payable to complete “receiving” in </a:t>
            </a:r>
            <a:r>
              <a:rPr lang="en-US" dirty="0" err="1" smtClean="0"/>
              <a:t>TechBuy</a:t>
            </a:r>
            <a:r>
              <a:rPr lang="en-US" dirty="0" smtClean="0"/>
              <a:t>.  Receiving should be completed when goods/services are received.</a:t>
            </a:r>
            <a:endParaRPr lang="en-US" dirty="0"/>
          </a:p>
          <a:p>
            <a:r>
              <a:rPr lang="en-US" dirty="0"/>
              <a:t> </a:t>
            </a:r>
          </a:p>
          <a:p>
            <a:r>
              <a:rPr lang="en-US" dirty="0"/>
              <a:t>There are two types of receipts that can be entered within </a:t>
            </a:r>
            <a:r>
              <a:rPr lang="en-US" dirty="0" err="1" smtClean="0"/>
              <a:t>TechBuy</a:t>
            </a:r>
            <a:r>
              <a:rPr lang="en-US" dirty="0"/>
              <a:t>:</a:t>
            </a:r>
            <a:endParaRPr lang="en-US" dirty="0" smtClean="0"/>
          </a:p>
          <a:p>
            <a:pPr marL="742950" lvl="1" indent="-285750">
              <a:buFont typeface="Arial" panose="020B0604020202020204" pitchFamily="34" charset="0"/>
              <a:buChar char="•"/>
            </a:pPr>
            <a:r>
              <a:rPr lang="en-US" b="1" dirty="0" smtClean="0"/>
              <a:t>Quantity </a:t>
            </a:r>
            <a:r>
              <a:rPr lang="en-US" b="1" dirty="0"/>
              <a:t>Receipt</a:t>
            </a:r>
            <a:r>
              <a:rPr lang="en-US" dirty="0"/>
              <a:t> </a:t>
            </a:r>
            <a:r>
              <a:rPr lang="en-US" dirty="0" smtClean="0"/>
              <a:t>– receipt of item(s)</a:t>
            </a:r>
          </a:p>
          <a:p>
            <a:pPr marL="742950" lvl="1" indent="-285750">
              <a:buFont typeface="Arial" panose="020B0604020202020204" pitchFamily="34" charset="0"/>
              <a:buChar char="•"/>
            </a:pPr>
            <a:r>
              <a:rPr lang="en-US" b="1" dirty="0" smtClean="0"/>
              <a:t>Cost </a:t>
            </a:r>
            <a:r>
              <a:rPr lang="en-US" b="1" dirty="0"/>
              <a:t>Receipt </a:t>
            </a:r>
            <a:r>
              <a:rPr lang="en-US" dirty="0" smtClean="0"/>
              <a:t>– receipt of service(s)</a:t>
            </a:r>
          </a:p>
          <a:p>
            <a:pPr marL="742950" lvl="1" indent="-285750">
              <a:buFont typeface="Arial" panose="020B0604020202020204" pitchFamily="34" charset="0"/>
              <a:buChar char="•"/>
            </a:pPr>
            <a:endParaRPr lang="en-US" dirty="0"/>
          </a:p>
          <a:p>
            <a:r>
              <a:rPr lang="en-US" dirty="0"/>
              <a:t>For additional information on required receiving, please review HSC OP 72.09 or call Accounts Payable 806-743-7826.</a:t>
            </a:r>
          </a:p>
          <a:p>
            <a:pPr lvl="1"/>
            <a:endParaRPr lang="en-US" dirty="0"/>
          </a:p>
        </p:txBody>
      </p:sp>
    </p:spTree>
    <p:extLst>
      <p:ext uri="{BB962C8B-B14F-4D97-AF65-F5344CB8AC3E}">
        <p14:creationId xmlns:p14="http://schemas.microsoft.com/office/powerpoint/2010/main" val="2669559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Rectangle 4"/>
          <p:cNvSpPr/>
          <p:nvPr/>
        </p:nvSpPr>
        <p:spPr>
          <a:xfrm>
            <a:off x="533400" y="1284510"/>
            <a:ext cx="8153400" cy="923330"/>
          </a:xfrm>
          <a:prstGeom prst="rect">
            <a:avLst/>
          </a:prstGeom>
        </p:spPr>
        <p:txBody>
          <a:bodyPr wrap="square">
            <a:spAutoFit/>
          </a:bodyPr>
          <a:lstStyle/>
          <a:p>
            <a:r>
              <a:rPr lang="en-US" b="1" u="sng" dirty="0" smtClean="0"/>
              <a:t>Creating a Quantity Receipt</a:t>
            </a:r>
          </a:p>
          <a:p>
            <a:r>
              <a:rPr lang="en-US" dirty="0" smtClean="0"/>
              <a:t>To document </a:t>
            </a:r>
            <a:r>
              <a:rPr lang="en-US" dirty="0"/>
              <a:t>the receipt of specific items, select the Create Quantity Receipt option from the Available Actions dropdown box and select Go. </a:t>
            </a:r>
          </a:p>
        </p:txBody>
      </p:sp>
      <p:pic>
        <p:nvPicPr>
          <p:cNvPr id="6" name="Picture 5"/>
          <p:cNvPicPr/>
          <p:nvPr/>
        </p:nvPicPr>
        <p:blipFill>
          <a:blip r:embed="rId3"/>
          <a:stretch>
            <a:fillRect/>
          </a:stretch>
        </p:blipFill>
        <p:spPr>
          <a:xfrm>
            <a:off x="609600" y="2362200"/>
            <a:ext cx="5943600" cy="3971925"/>
          </a:xfrm>
          <a:prstGeom prst="rect">
            <a:avLst/>
          </a:prstGeom>
          <a:ln w="25400">
            <a:noFill/>
          </a:ln>
        </p:spPr>
      </p:pic>
      <p:sp>
        <p:nvSpPr>
          <p:cNvPr id="7" name="AutoShape 96"/>
          <p:cNvSpPr>
            <a:spLocks noChangeArrowheads="1"/>
          </p:cNvSpPr>
          <p:nvPr/>
        </p:nvSpPr>
        <p:spPr bwMode="auto">
          <a:xfrm>
            <a:off x="3232803" y="2590799"/>
            <a:ext cx="1905000" cy="714375"/>
          </a:xfrm>
          <a:prstGeom prst="wedgeRoundRectCallout">
            <a:avLst>
              <a:gd name="adj1" fmla="val 74708"/>
              <a:gd name="adj2" fmla="val 26356"/>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a:effectLst/>
                <a:latin typeface="Arial"/>
                <a:ea typeface="Calibri"/>
                <a:cs typeface="Times New Roman"/>
              </a:rPr>
              <a:t>Select Create Quantity Receipt</a:t>
            </a:r>
          </a:p>
        </p:txBody>
      </p:sp>
      <p:sp>
        <p:nvSpPr>
          <p:cNvPr id="8" name="Rounded Rectangular Callout 7"/>
          <p:cNvSpPr/>
          <p:nvPr/>
        </p:nvSpPr>
        <p:spPr>
          <a:xfrm>
            <a:off x="5353050" y="3352800"/>
            <a:ext cx="1200150" cy="381000"/>
          </a:xfrm>
          <a:prstGeom prst="wedgeRoundRectCallout">
            <a:avLst>
              <a:gd name="adj1" fmla="val 38954"/>
              <a:gd name="adj2" fmla="val -9644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Click Go</a:t>
            </a:r>
            <a:endParaRPr lang="en-US" dirty="0"/>
          </a:p>
        </p:txBody>
      </p:sp>
    </p:spTree>
    <p:extLst>
      <p:ext uri="{BB962C8B-B14F-4D97-AF65-F5344CB8AC3E}">
        <p14:creationId xmlns:p14="http://schemas.microsoft.com/office/powerpoint/2010/main" val="30367556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Rectangle 4"/>
          <p:cNvSpPr/>
          <p:nvPr/>
        </p:nvSpPr>
        <p:spPr>
          <a:xfrm>
            <a:off x="466724" y="1066800"/>
            <a:ext cx="8143876" cy="1477328"/>
          </a:xfrm>
          <a:prstGeom prst="rect">
            <a:avLst/>
          </a:prstGeom>
        </p:spPr>
        <p:txBody>
          <a:bodyPr wrap="square">
            <a:spAutoFit/>
          </a:bodyPr>
          <a:lstStyle/>
          <a:p>
            <a:r>
              <a:rPr lang="en-US" dirty="0"/>
              <a:t>A </a:t>
            </a:r>
            <a:r>
              <a:rPr lang="en-US" dirty="0" smtClean="0"/>
              <a:t>receipt </a:t>
            </a:r>
            <a:r>
              <a:rPr lang="en-US" dirty="0"/>
              <a:t>is created utilizing the information from the purchase order. It includes a header section that contains basic receiving information and a receipt summary section to enter your actual quantities received</a:t>
            </a:r>
            <a:r>
              <a:rPr lang="en-US" dirty="0" smtClean="0"/>
              <a:t>. </a:t>
            </a:r>
            <a:r>
              <a:rPr lang="en-US" dirty="0"/>
              <a:t>The Receipt Summary section is where you will enter the quantity of the items received. </a:t>
            </a:r>
          </a:p>
          <a:p>
            <a:endParaRPr lang="en-US" dirty="0"/>
          </a:p>
        </p:txBody>
      </p:sp>
      <p:pic>
        <p:nvPicPr>
          <p:cNvPr id="6" name="Picture 5"/>
          <p:cNvPicPr/>
          <p:nvPr/>
        </p:nvPicPr>
        <p:blipFill>
          <a:blip r:embed="rId3"/>
          <a:stretch>
            <a:fillRect/>
          </a:stretch>
        </p:blipFill>
        <p:spPr>
          <a:xfrm>
            <a:off x="609600" y="2435225"/>
            <a:ext cx="5943600" cy="3965575"/>
          </a:xfrm>
          <a:prstGeom prst="rect">
            <a:avLst/>
          </a:prstGeom>
          <a:ln w="25400">
            <a:noFill/>
          </a:ln>
        </p:spPr>
      </p:pic>
      <p:sp>
        <p:nvSpPr>
          <p:cNvPr id="7" name="AutoShape 96"/>
          <p:cNvSpPr>
            <a:spLocks noChangeArrowheads="1"/>
          </p:cNvSpPr>
          <p:nvPr/>
        </p:nvSpPr>
        <p:spPr bwMode="auto">
          <a:xfrm>
            <a:off x="2226892" y="2544128"/>
            <a:ext cx="1125908" cy="439103"/>
          </a:xfrm>
          <a:prstGeom prst="wedgeRoundRectCallout">
            <a:avLst>
              <a:gd name="adj1" fmla="val -21120"/>
              <a:gd name="adj2" fmla="val 100704"/>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effectLst/>
                <a:latin typeface="Arial"/>
                <a:ea typeface="Calibri"/>
                <a:cs typeface="Times New Roman"/>
              </a:rPr>
              <a:t>Header</a:t>
            </a:r>
            <a:endParaRPr lang="en-US" sz="1600" dirty="0">
              <a:effectLst/>
              <a:latin typeface="Arial"/>
              <a:ea typeface="Calibri"/>
              <a:cs typeface="Times New Roman"/>
            </a:endParaRPr>
          </a:p>
        </p:txBody>
      </p:sp>
      <p:sp>
        <p:nvSpPr>
          <p:cNvPr id="8" name="Rectangle 7"/>
          <p:cNvSpPr/>
          <p:nvPr/>
        </p:nvSpPr>
        <p:spPr>
          <a:xfrm>
            <a:off x="838200" y="3258503"/>
            <a:ext cx="5715000" cy="184689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 y="5257800"/>
            <a:ext cx="57150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96"/>
          <p:cNvSpPr>
            <a:spLocks noChangeArrowheads="1"/>
          </p:cNvSpPr>
          <p:nvPr/>
        </p:nvSpPr>
        <p:spPr bwMode="auto">
          <a:xfrm>
            <a:off x="1905000" y="4572000"/>
            <a:ext cx="1943100" cy="439103"/>
          </a:xfrm>
          <a:prstGeom prst="wedgeRoundRectCallout">
            <a:avLst>
              <a:gd name="adj1" fmla="val -20680"/>
              <a:gd name="adj2" fmla="val 94865"/>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Receipt Summary</a:t>
            </a:r>
          </a:p>
        </p:txBody>
      </p:sp>
      <p:sp>
        <p:nvSpPr>
          <p:cNvPr id="13" name="AutoShape 96"/>
          <p:cNvSpPr>
            <a:spLocks noChangeArrowheads="1"/>
          </p:cNvSpPr>
          <p:nvPr/>
        </p:nvSpPr>
        <p:spPr bwMode="auto">
          <a:xfrm>
            <a:off x="6858000" y="5105400"/>
            <a:ext cx="2133600" cy="751674"/>
          </a:xfrm>
          <a:prstGeom prst="wedgeRoundRectCallout">
            <a:avLst>
              <a:gd name="adj1" fmla="val -84149"/>
              <a:gd name="adj2" fmla="val 35225"/>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See next page for definition of terms</a:t>
            </a:r>
            <a:endParaRPr lang="en-US" sz="1600" dirty="0">
              <a:effectLst/>
              <a:latin typeface="Arial"/>
              <a:ea typeface="Calibri"/>
              <a:cs typeface="Times New Roman"/>
            </a:endParaRPr>
          </a:p>
        </p:txBody>
      </p:sp>
      <p:sp>
        <p:nvSpPr>
          <p:cNvPr id="14" name="Rounded Rectangle 13"/>
          <p:cNvSpPr/>
          <p:nvPr/>
        </p:nvSpPr>
        <p:spPr>
          <a:xfrm>
            <a:off x="5181600" y="5638800"/>
            <a:ext cx="914400" cy="1905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6159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Rectangle 4"/>
          <p:cNvSpPr/>
          <p:nvPr/>
        </p:nvSpPr>
        <p:spPr>
          <a:xfrm>
            <a:off x="457200" y="990600"/>
            <a:ext cx="8229600" cy="5632311"/>
          </a:xfrm>
          <a:prstGeom prst="rect">
            <a:avLst/>
          </a:prstGeom>
        </p:spPr>
        <p:txBody>
          <a:bodyPr wrap="square">
            <a:spAutoFit/>
          </a:bodyPr>
          <a:lstStyle/>
          <a:p>
            <a:r>
              <a:rPr lang="en-US" dirty="0"/>
              <a:t>The Quantity field will pre-populate with the remaining quantity to be received for each item. </a:t>
            </a:r>
            <a:r>
              <a:rPr lang="en-US" dirty="0" smtClean="0"/>
              <a:t>Enter </a:t>
            </a:r>
            <a:r>
              <a:rPr lang="en-US" dirty="0"/>
              <a:t>the appropriate </a:t>
            </a:r>
            <a:r>
              <a:rPr lang="en-US" dirty="0" smtClean="0"/>
              <a:t>quantity. Select “line status” from </a:t>
            </a:r>
            <a:r>
              <a:rPr lang="en-US" dirty="0"/>
              <a:t>the drop-down list for each </a:t>
            </a:r>
            <a:r>
              <a:rPr lang="en-US" dirty="0" smtClean="0"/>
              <a:t>item:</a:t>
            </a:r>
            <a:endParaRPr lang="en-US" dirty="0"/>
          </a:p>
          <a:p>
            <a:pPr marL="742950" lvl="1" indent="-285750">
              <a:buFont typeface="Arial" panose="020B0604020202020204" pitchFamily="34" charset="0"/>
              <a:buChar char="•"/>
            </a:pPr>
            <a:r>
              <a:rPr lang="en-US" b="1" dirty="0" smtClean="0"/>
              <a:t>Received</a:t>
            </a:r>
            <a:r>
              <a:rPr lang="en-US" dirty="0" smtClean="0"/>
              <a:t> - Receive </a:t>
            </a:r>
            <a:r>
              <a:rPr lang="en-US" dirty="0"/>
              <a:t>the quantity entered.</a:t>
            </a:r>
          </a:p>
          <a:p>
            <a:pPr marL="742950" lvl="1" indent="-285750">
              <a:buFont typeface="Arial" panose="020B0604020202020204" pitchFamily="34" charset="0"/>
              <a:buChar char="•"/>
            </a:pPr>
            <a:r>
              <a:rPr lang="en-US" b="1" dirty="0"/>
              <a:t>Returned </a:t>
            </a:r>
            <a:r>
              <a:rPr lang="en-US" dirty="0" smtClean="0"/>
              <a:t>- Return </a:t>
            </a:r>
            <a:r>
              <a:rPr lang="en-US" dirty="0"/>
              <a:t>the quantity entered. </a:t>
            </a:r>
            <a:r>
              <a:rPr lang="en-US" dirty="0" smtClean="0"/>
              <a:t> Used only when instructed by AP because receipt cannot be reopened. </a:t>
            </a:r>
          </a:p>
          <a:p>
            <a:pPr marL="742950" lvl="1" indent="-285750">
              <a:buFont typeface="Arial" panose="020B0604020202020204" pitchFamily="34" charset="0"/>
              <a:buChar char="•"/>
            </a:pPr>
            <a:r>
              <a:rPr lang="en-US" b="1" dirty="0" smtClean="0"/>
              <a:t>Cancelled </a:t>
            </a:r>
            <a:r>
              <a:rPr lang="en-US" dirty="0" smtClean="0"/>
              <a:t>- Do not use.</a:t>
            </a:r>
          </a:p>
          <a:p>
            <a:endParaRPr lang="en-US" dirty="0" smtClean="0"/>
          </a:p>
          <a:p>
            <a:r>
              <a:rPr lang="en-US" dirty="0" smtClean="0"/>
              <a:t>Select “Actions” for each item:</a:t>
            </a:r>
          </a:p>
          <a:p>
            <a:pPr marL="742950" lvl="1" indent="-285750">
              <a:buFont typeface="Arial" panose="020B0604020202020204" pitchFamily="34" charset="0"/>
              <a:buChar char="•"/>
            </a:pPr>
            <a:r>
              <a:rPr lang="en-US" b="1" dirty="0" smtClean="0"/>
              <a:t>Remove Line </a:t>
            </a:r>
            <a:r>
              <a:rPr lang="en-US" dirty="0" smtClean="0"/>
              <a:t>– When creating receipts, be sure to select “remove line” for the item(s) on the PO that have not been received.  Otherwise, all items will appear as received and payment will process for all items.</a:t>
            </a:r>
          </a:p>
          <a:p>
            <a:pPr marL="742950" lvl="1" indent="-285750">
              <a:buFont typeface="Arial" panose="020B0604020202020204" pitchFamily="34" charset="0"/>
              <a:buChar char="•"/>
            </a:pPr>
            <a:r>
              <a:rPr lang="en-US" b="1" dirty="0" smtClean="0"/>
              <a:t>Received/Returned</a:t>
            </a:r>
            <a:r>
              <a:rPr lang="en-US" dirty="0" smtClean="0"/>
              <a:t> – Receive/Return the quantity entered.  This is used when an item arrives and immediately returned due to damage, over shipment or any other reason.  Department must follow up with vendor.</a:t>
            </a:r>
          </a:p>
          <a:p>
            <a:pPr marL="285750" indent="-285750">
              <a:buFont typeface="Arial" panose="020B0604020202020204" pitchFamily="34" charset="0"/>
              <a:buChar char="•"/>
            </a:pPr>
            <a:endParaRPr lang="en-US" dirty="0"/>
          </a:p>
          <a:p>
            <a:r>
              <a:rPr lang="en-US" dirty="0" smtClean="0"/>
              <a:t>Once the receiving receipt is accurate, select Complete at the top of the page.</a:t>
            </a:r>
          </a:p>
          <a:p>
            <a:endParaRPr lang="en-US" dirty="0" smtClean="0"/>
          </a:p>
          <a:p>
            <a:r>
              <a:rPr lang="en-US" dirty="0" err="1" smtClean="0"/>
              <a:t>TechBuy</a:t>
            </a:r>
            <a:r>
              <a:rPr lang="en-US" dirty="0" smtClean="0"/>
              <a:t> </a:t>
            </a:r>
            <a:r>
              <a:rPr lang="en-US" dirty="0"/>
              <a:t>will assign a receipt number to the completed document.  </a:t>
            </a:r>
            <a:r>
              <a:rPr lang="en-US" b="1" u="sng" dirty="0"/>
              <a:t>PLEASE GIVE TIME FOR IT TO PROCESS</a:t>
            </a:r>
            <a:r>
              <a:rPr lang="en-US" b="1" u="sng" dirty="0" smtClean="0"/>
              <a:t>.</a:t>
            </a:r>
            <a:endParaRPr lang="en-US" b="1" u="sng" dirty="0"/>
          </a:p>
        </p:txBody>
      </p:sp>
    </p:spTree>
    <p:extLst>
      <p:ext uri="{BB962C8B-B14F-4D97-AF65-F5344CB8AC3E}">
        <p14:creationId xmlns:p14="http://schemas.microsoft.com/office/powerpoint/2010/main" val="2866121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Rectangle 1"/>
          <p:cNvSpPr/>
          <p:nvPr/>
        </p:nvSpPr>
        <p:spPr>
          <a:xfrm>
            <a:off x="304800" y="1143000"/>
            <a:ext cx="7848600" cy="2308324"/>
          </a:xfrm>
          <a:prstGeom prst="rect">
            <a:avLst/>
          </a:prstGeom>
        </p:spPr>
        <p:txBody>
          <a:bodyPr wrap="square">
            <a:spAutoFit/>
          </a:bodyPr>
          <a:lstStyle/>
          <a:p>
            <a:r>
              <a:rPr lang="en-US" b="1" u="sng" dirty="0" smtClean="0"/>
              <a:t>Purchasing Email</a:t>
            </a:r>
          </a:p>
          <a:p>
            <a:r>
              <a:rPr lang="en-US" dirty="0" smtClean="0"/>
              <a:t>System </a:t>
            </a:r>
            <a:r>
              <a:rPr lang="en-US" dirty="0"/>
              <a:t>Generated emails – </a:t>
            </a:r>
            <a:r>
              <a:rPr lang="en-US" b="1" dirty="0"/>
              <a:t>DO NOT</a:t>
            </a:r>
            <a:r>
              <a:rPr lang="en-US" dirty="0"/>
              <a:t> hit reply to system generated emails (emails that come from SciQuest).  </a:t>
            </a:r>
            <a:r>
              <a:rPr lang="en-US" dirty="0" err="1"/>
              <a:t>Sciquest</a:t>
            </a:r>
            <a:r>
              <a:rPr lang="en-US" dirty="0"/>
              <a:t> emails are monitored by TTU staff and only one HSC staff member.  Please create a new email or forward email to </a:t>
            </a:r>
            <a:r>
              <a:rPr lang="en-US" dirty="0">
                <a:hlinkClick r:id="rId3"/>
              </a:rPr>
              <a:t>Purchasing@ttuhsc.edu</a:t>
            </a:r>
            <a:r>
              <a:rPr lang="en-US" dirty="0"/>
              <a:t> </a:t>
            </a:r>
          </a:p>
          <a:p>
            <a:endParaRPr lang="en-US" dirty="0"/>
          </a:p>
          <a:p>
            <a:r>
              <a:rPr lang="en-US" dirty="0"/>
              <a:t>Please make sure to use the correct Purchasing inbox email address:  </a:t>
            </a:r>
            <a:r>
              <a:rPr lang="en-US" dirty="0">
                <a:hlinkClick r:id="rId3"/>
              </a:rPr>
              <a:t>Purchasing@ttuhsc.edu</a:t>
            </a:r>
            <a:r>
              <a:rPr lang="en-US" dirty="0"/>
              <a:t> </a:t>
            </a:r>
            <a:endParaRPr lang="en-US" b="1" u="sng" dirty="0"/>
          </a:p>
        </p:txBody>
      </p:sp>
    </p:spTree>
    <p:extLst>
      <p:ext uri="{BB962C8B-B14F-4D97-AF65-F5344CB8AC3E}">
        <p14:creationId xmlns:p14="http://schemas.microsoft.com/office/powerpoint/2010/main" val="3322322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5" name="Picture 4"/>
          <p:cNvPicPr/>
          <p:nvPr/>
        </p:nvPicPr>
        <p:blipFill>
          <a:blip r:embed="rId3"/>
          <a:stretch>
            <a:fillRect/>
          </a:stretch>
        </p:blipFill>
        <p:spPr>
          <a:xfrm>
            <a:off x="533400" y="1600200"/>
            <a:ext cx="5943600" cy="3973195"/>
          </a:xfrm>
          <a:prstGeom prst="rect">
            <a:avLst/>
          </a:prstGeom>
          <a:ln w="25400">
            <a:noFill/>
          </a:ln>
        </p:spPr>
      </p:pic>
      <p:sp>
        <p:nvSpPr>
          <p:cNvPr id="8" name="AutoShape 96"/>
          <p:cNvSpPr>
            <a:spLocks noChangeArrowheads="1"/>
          </p:cNvSpPr>
          <p:nvPr/>
        </p:nvSpPr>
        <p:spPr bwMode="auto">
          <a:xfrm>
            <a:off x="2401368" y="4639946"/>
            <a:ext cx="1506908" cy="591503"/>
          </a:xfrm>
          <a:prstGeom prst="wedgeRoundRectCallout">
            <a:avLst>
              <a:gd name="adj1" fmla="val 76793"/>
              <a:gd name="adj2" fmla="val 28848"/>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Enter correct Quantity</a:t>
            </a:r>
            <a:endParaRPr lang="en-US" sz="1600" dirty="0">
              <a:effectLst/>
              <a:latin typeface="Arial"/>
              <a:ea typeface="Calibri"/>
              <a:cs typeface="Times New Roman"/>
            </a:endParaRPr>
          </a:p>
        </p:txBody>
      </p:sp>
      <p:sp>
        <p:nvSpPr>
          <p:cNvPr id="9" name="AutoShape 96"/>
          <p:cNvSpPr>
            <a:spLocks noChangeArrowheads="1"/>
          </p:cNvSpPr>
          <p:nvPr/>
        </p:nvSpPr>
        <p:spPr bwMode="auto">
          <a:xfrm>
            <a:off x="6574920" y="4639946"/>
            <a:ext cx="2188080" cy="838200"/>
          </a:xfrm>
          <a:prstGeom prst="wedgeRoundRectCallout">
            <a:avLst>
              <a:gd name="adj1" fmla="val -71626"/>
              <a:gd name="adj2" fmla="val 7694"/>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Remember:  Remove line if item is not received.</a:t>
            </a:r>
          </a:p>
          <a:p>
            <a:pPr marL="0" marR="0" algn="ctr"/>
            <a:r>
              <a:rPr lang="en-US" sz="1600" dirty="0" smtClean="0">
                <a:latin typeface="Arial"/>
                <a:ea typeface="Calibri"/>
                <a:cs typeface="Times New Roman"/>
              </a:rPr>
              <a:t> </a:t>
            </a:r>
            <a:endParaRPr lang="en-US" sz="1600" dirty="0">
              <a:effectLst/>
              <a:latin typeface="Arial"/>
              <a:ea typeface="Calibri"/>
              <a:cs typeface="Times New Roman"/>
            </a:endParaRPr>
          </a:p>
        </p:txBody>
      </p:sp>
      <p:sp>
        <p:nvSpPr>
          <p:cNvPr id="10" name="AutoShape 96"/>
          <p:cNvSpPr>
            <a:spLocks noChangeArrowheads="1"/>
          </p:cNvSpPr>
          <p:nvPr/>
        </p:nvSpPr>
        <p:spPr bwMode="auto">
          <a:xfrm>
            <a:off x="4025426" y="2169145"/>
            <a:ext cx="1506908" cy="591503"/>
          </a:xfrm>
          <a:prstGeom prst="wedgeRoundRectCallout">
            <a:avLst>
              <a:gd name="adj1" fmla="val 96075"/>
              <a:gd name="adj2" fmla="val -50614"/>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Select Complete</a:t>
            </a:r>
            <a:endParaRPr lang="en-US" sz="1600" dirty="0">
              <a:effectLst/>
              <a:latin typeface="Arial"/>
              <a:ea typeface="Calibri"/>
              <a:cs typeface="Times New Roman"/>
            </a:endParaRPr>
          </a:p>
        </p:txBody>
      </p:sp>
      <p:sp>
        <p:nvSpPr>
          <p:cNvPr id="7" name="AutoShape 96"/>
          <p:cNvSpPr>
            <a:spLocks noChangeArrowheads="1"/>
          </p:cNvSpPr>
          <p:nvPr/>
        </p:nvSpPr>
        <p:spPr bwMode="auto">
          <a:xfrm>
            <a:off x="6629400" y="2209800"/>
            <a:ext cx="2133600" cy="1143000"/>
          </a:xfrm>
          <a:prstGeom prst="wedgeRoundRectCallout">
            <a:avLst>
              <a:gd name="adj1" fmla="val -252373"/>
              <a:gd name="adj2" fmla="val 13708"/>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Very Important to enter the </a:t>
            </a:r>
            <a:r>
              <a:rPr lang="en-US" sz="1600" b="1" u="sng" dirty="0" smtClean="0">
                <a:latin typeface="Arial"/>
                <a:ea typeface="Calibri"/>
                <a:cs typeface="Times New Roman"/>
              </a:rPr>
              <a:t>ACTUAL DATE</a:t>
            </a:r>
            <a:r>
              <a:rPr lang="en-US" sz="1600" dirty="0" smtClean="0">
                <a:latin typeface="Arial"/>
                <a:ea typeface="Calibri"/>
                <a:cs typeface="Times New Roman"/>
              </a:rPr>
              <a:t> the items were received.</a:t>
            </a:r>
            <a:endParaRPr lang="en-US" sz="1600" dirty="0">
              <a:effectLst/>
              <a:latin typeface="Arial"/>
              <a:ea typeface="Calibri"/>
              <a:cs typeface="Times New Roman"/>
            </a:endParaRPr>
          </a:p>
        </p:txBody>
      </p:sp>
      <p:sp>
        <p:nvSpPr>
          <p:cNvPr id="11" name="AutoShape 96"/>
          <p:cNvSpPr>
            <a:spLocks noChangeArrowheads="1"/>
          </p:cNvSpPr>
          <p:nvPr/>
        </p:nvSpPr>
        <p:spPr bwMode="auto">
          <a:xfrm>
            <a:off x="6665720" y="3809999"/>
            <a:ext cx="2097280" cy="591503"/>
          </a:xfrm>
          <a:prstGeom prst="wedgeRoundRectCallout">
            <a:avLst>
              <a:gd name="adj1" fmla="val -63849"/>
              <a:gd name="adj2" fmla="val 92417"/>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Select when removing line(s)</a:t>
            </a:r>
            <a:endParaRPr lang="en-US" sz="1600" dirty="0">
              <a:effectLst/>
              <a:latin typeface="Arial"/>
              <a:ea typeface="Calibri"/>
              <a:cs typeface="Times New Roman"/>
            </a:endParaRPr>
          </a:p>
        </p:txBody>
      </p:sp>
    </p:spTree>
    <p:extLst>
      <p:ext uri="{BB962C8B-B14F-4D97-AF65-F5344CB8AC3E}">
        <p14:creationId xmlns:p14="http://schemas.microsoft.com/office/powerpoint/2010/main" val="1068764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Rectangle 4"/>
          <p:cNvSpPr/>
          <p:nvPr/>
        </p:nvSpPr>
        <p:spPr>
          <a:xfrm>
            <a:off x="457200" y="1219200"/>
            <a:ext cx="8229600" cy="1200329"/>
          </a:xfrm>
          <a:prstGeom prst="rect">
            <a:avLst/>
          </a:prstGeom>
        </p:spPr>
        <p:txBody>
          <a:bodyPr wrap="square">
            <a:spAutoFit/>
          </a:bodyPr>
          <a:lstStyle/>
          <a:p>
            <a:r>
              <a:rPr lang="en-US" b="1" u="sng" dirty="0"/>
              <a:t>Creating a </a:t>
            </a:r>
            <a:r>
              <a:rPr lang="en-US" b="1" u="sng" dirty="0" smtClean="0"/>
              <a:t>Cost Receipt</a:t>
            </a:r>
          </a:p>
          <a:p>
            <a:r>
              <a:rPr lang="en-US" dirty="0"/>
              <a:t>T</a:t>
            </a:r>
            <a:r>
              <a:rPr lang="en-US" dirty="0" smtClean="0"/>
              <a:t>o </a:t>
            </a:r>
            <a:r>
              <a:rPr lang="en-US" dirty="0"/>
              <a:t>document the receipt of services, select the Create Cost Receipt option from the Available Actions dropdown box and select Go. </a:t>
            </a:r>
          </a:p>
          <a:p>
            <a:endParaRPr lang="en-US" b="1" u="sng" dirty="0"/>
          </a:p>
        </p:txBody>
      </p:sp>
      <p:pic>
        <p:nvPicPr>
          <p:cNvPr id="6" name="Picture 5"/>
          <p:cNvPicPr/>
          <p:nvPr/>
        </p:nvPicPr>
        <p:blipFill>
          <a:blip r:embed="rId3"/>
          <a:stretch>
            <a:fillRect/>
          </a:stretch>
        </p:blipFill>
        <p:spPr>
          <a:xfrm>
            <a:off x="609600" y="2286000"/>
            <a:ext cx="5943600" cy="3162935"/>
          </a:xfrm>
          <a:prstGeom prst="rect">
            <a:avLst/>
          </a:prstGeom>
          <a:ln w="25400">
            <a:noFill/>
          </a:ln>
        </p:spPr>
      </p:pic>
      <p:sp>
        <p:nvSpPr>
          <p:cNvPr id="7" name="AutoShape 96"/>
          <p:cNvSpPr>
            <a:spLocks noChangeArrowheads="1"/>
          </p:cNvSpPr>
          <p:nvPr/>
        </p:nvSpPr>
        <p:spPr bwMode="auto">
          <a:xfrm>
            <a:off x="3232803" y="2514600"/>
            <a:ext cx="1905000" cy="714375"/>
          </a:xfrm>
          <a:prstGeom prst="wedgeRoundRectCallout">
            <a:avLst>
              <a:gd name="adj1" fmla="val 74708"/>
              <a:gd name="adj2" fmla="val 26356"/>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a:effectLst/>
                <a:latin typeface="Arial"/>
                <a:ea typeface="Calibri"/>
                <a:cs typeface="Times New Roman"/>
              </a:rPr>
              <a:t>Select Create </a:t>
            </a:r>
            <a:r>
              <a:rPr lang="en-US" sz="1600" dirty="0" smtClean="0">
                <a:effectLst/>
                <a:latin typeface="Arial"/>
                <a:ea typeface="Calibri"/>
                <a:cs typeface="Times New Roman"/>
              </a:rPr>
              <a:t>Cost </a:t>
            </a:r>
            <a:r>
              <a:rPr lang="en-US" sz="1600" dirty="0">
                <a:effectLst/>
                <a:latin typeface="Arial"/>
                <a:ea typeface="Calibri"/>
                <a:cs typeface="Times New Roman"/>
              </a:rPr>
              <a:t>Receipt</a:t>
            </a:r>
          </a:p>
        </p:txBody>
      </p:sp>
      <p:sp>
        <p:nvSpPr>
          <p:cNvPr id="8" name="AutoShape 96"/>
          <p:cNvSpPr>
            <a:spLocks noChangeArrowheads="1"/>
          </p:cNvSpPr>
          <p:nvPr/>
        </p:nvSpPr>
        <p:spPr bwMode="auto">
          <a:xfrm>
            <a:off x="5353050" y="3379120"/>
            <a:ext cx="1066800" cy="452121"/>
          </a:xfrm>
          <a:prstGeom prst="wedgeRoundRectCallout">
            <a:avLst>
              <a:gd name="adj1" fmla="val 47344"/>
              <a:gd name="adj2" fmla="val -96859"/>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Click Go</a:t>
            </a:r>
            <a:endParaRPr lang="en-US" sz="1600" dirty="0">
              <a:effectLst/>
              <a:latin typeface="Arial"/>
              <a:ea typeface="Calibri"/>
              <a:cs typeface="Times New Roman"/>
            </a:endParaRPr>
          </a:p>
        </p:txBody>
      </p:sp>
    </p:spTree>
    <p:extLst>
      <p:ext uri="{BB962C8B-B14F-4D97-AF65-F5344CB8AC3E}">
        <p14:creationId xmlns:p14="http://schemas.microsoft.com/office/powerpoint/2010/main" val="2791451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Rectangle 4"/>
          <p:cNvSpPr/>
          <p:nvPr/>
        </p:nvSpPr>
        <p:spPr>
          <a:xfrm>
            <a:off x="466724" y="1219200"/>
            <a:ext cx="7991475" cy="923330"/>
          </a:xfrm>
          <a:prstGeom prst="rect">
            <a:avLst/>
          </a:prstGeom>
        </p:spPr>
        <p:txBody>
          <a:bodyPr wrap="square">
            <a:spAutoFit/>
          </a:bodyPr>
          <a:lstStyle/>
          <a:p>
            <a:r>
              <a:rPr lang="en-US" dirty="0"/>
              <a:t>A </a:t>
            </a:r>
            <a:r>
              <a:rPr lang="en-US" dirty="0" smtClean="0"/>
              <a:t>receipt </a:t>
            </a:r>
            <a:r>
              <a:rPr lang="en-US" dirty="0"/>
              <a:t>is created utilizing the information from the purchase order. It includes a header section that contains basic receiving information and a receipt summary section to enter your amount of services received. </a:t>
            </a:r>
          </a:p>
        </p:txBody>
      </p:sp>
      <p:pic>
        <p:nvPicPr>
          <p:cNvPr id="7" name="Picture 6"/>
          <p:cNvPicPr/>
          <p:nvPr/>
        </p:nvPicPr>
        <p:blipFill>
          <a:blip r:embed="rId3"/>
          <a:stretch>
            <a:fillRect/>
          </a:stretch>
        </p:blipFill>
        <p:spPr>
          <a:xfrm>
            <a:off x="609600" y="2362200"/>
            <a:ext cx="5943600" cy="3729355"/>
          </a:xfrm>
          <a:prstGeom prst="rect">
            <a:avLst/>
          </a:prstGeom>
          <a:ln w="25400">
            <a:noFill/>
          </a:ln>
        </p:spPr>
      </p:pic>
      <p:sp>
        <p:nvSpPr>
          <p:cNvPr id="8" name="AutoShape 96"/>
          <p:cNvSpPr>
            <a:spLocks noChangeArrowheads="1"/>
          </p:cNvSpPr>
          <p:nvPr/>
        </p:nvSpPr>
        <p:spPr bwMode="auto">
          <a:xfrm>
            <a:off x="2226892" y="2438400"/>
            <a:ext cx="1125908" cy="439103"/>
          </a:xfrm>
          <a:prstGeom prst="wedgeRoundRectCallout">
            <a:avLst>
              <a:gd name="adj1" fmla="val -21120"/>
              <a:gd name="adj2" fmla="val 100704"/>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effectLst/>
                <a:latin typeface="Arial"/>
                <a:ea typeface="Calibri"/>
                <a:cs typeface="Times New Roman"/>
              </a:rPr>
              <a:t>Header</a:t>
            </a:r>
            <a:endParaRPr lang="en-US" sz="1600" dirty="0">
              <a:effectLst/>
              <a:latin typeface="Arial"/>
              <a:ea typeface="Calibri"/>
              <a:cs typeface="Times New Roman"/>
            </a:endParaRPr>
          </a:p>
        </p:txBody>
      </p:sp>
      <p:sp>
        <p:nvSpPr>
          <p:cNvPr id="9" name="Rectangle 8"/>
          <p:cNvSpPr/>
          <p:nvPr/>
        </p:nvSpPr>
        <p:spPr>
          <a:xfrm>
            <a:off x="838200" y="3124200"/>
            <a:ext cx="5638800" cy="1905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8200" y="5105400"/>
            <a:ext cx="5638800" cy="986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96"/>
          <p:cNvSpPr>
            <a:spLocks noChangeArrowheads="1"/>
          </p:cNvSpPr>
          <p:nvPr/>
        </p:nvSpPr>
        <p:spPr bwMode="auto">
          <a:xfrm>
            <a:off x="2057400" y="4437697"/>
            <a:ext cx="1943100" cy="439103"/>
          </a:xfrm>
          <a:prstGeom prst="wedgeRoundRectCallout">
            <a:avLst>
              <a:gd name="adj1" fmla="val -20680"/>
              <a:gd name="adj2" fmla="val 94865"/>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Receipt Summary</a:t>
            </a:r>
          </a:p>
        </p:txBody>
      </p:sp>
      <p:sp>
        <p:nvSpPr>
          <p:cNvPr id="12" name="AutoShape 96"/>
          <p:cNvSpPr>
            <a:spLocks noChangeArrowheads="1"/>
          </p:cNvSpPr>
          <p:nvPr/>
        </p:nvSpPr>
        <p:spPr bwMode="auto">
          <a:xfrm>
            <a:off x="6934200" y="5015669"/>
            <a:ext cx="2133600" cy="751674"/>
          </a:xfrm>
          <a:prstGeom prst="wedgeRoundRectCallout">
            <a:avLst>
              <a:gd name="adj1" fmla="val -84149"/>
              <a:gd name="adj2" fmla="val 35225"/>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See next page for definition of terms</a:t>
            </a:r>
            <a:endParaRPr lang="en-US" sz="1600" dirty="0">
              <a:effectLst/>
              <a:latin typeface="Arial"/>
              <a:ea typeface="Calibri"/>
              <a:cs typeface="Times New Roman"/>
            </a:endParaRPr>
          </a:p>
        </p:txBody>
      </p:sp>
      <p:sp>
        <p:nvSpPr>
          <p:cNvPr id="13" name="Rounded Rectangle 12"/>
          <p:cNvSpPr/>
          <p:nvPr/>
        </p:nvSpPr>
        <p:spPr>
          <a:xfrm>
            <a:off x="5181600" y="5562600"/>
            <a:ext cx="914400" cy="1905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174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Rectangle 4"/>
          <p:cNvSpPr/>
          <p:nvPr/>
        </p:nvSpPr>
        <p:spPr>
          <a:xfrm>
            <a:off x="466724" y="1143000"/>
            <a:ext cx="8220075" cy="5078313"/>
          </a:xfrm>
          <a:prstGeom prst="rect">
            <a:avLst/>
          </a:prstGeom>
        </p:spPr>
        <p:txBody>
          <a:bodyPr wrap="square">
            <a:spAutoFit/>
          </a:bodyPr>
          <a:lstStyle/>
          <a:p>
            <a:r>
              <a:rPr lang="en-US" dirty="0"/>
              <a:t>The </a:t>
            </a:r>
            <a:r>
              <a:rPr lang="en-US" b="1" dirty="0"/>
              <a:t>Cost </a:t>
            </a:r>
            <a:r>
              <a:rPr lang="en-US" dirty="0"/>
              <a:t>field will pre-populate with the remaining cost for each item. </a:t>
            </a:r>
            <a:r>
              <a:rPr lang="en-US" dirty="0" smtClean="0"/>
              <a:t>Enter </a:t>
            </a:r>
            <a:r>
              <a:rPr lang="en-US" dirty="0"/>
              <a:t>the appropriate cost of the services received</a:t>
            </a:r>
            <a:r>
              <a:rPr lang="en-US" dirty="0" smtClean="0"/>
              <a:t>.  Select “line status” from </a:t>
            </a:r>
            <a:r>
              <a:rPr lang="en-US" dirty="0"/>
              <a:t>the drop down list for each </a:t>
            </a:r>
            <a:r>
              <a:rPr lang="en-US" dirty="0" smtClean="0"/>
              <a:t>item:</a:t>
            </a:r>
          </a:p>
          <a:p>
            <a:pPr marL="742950" lvl="1" indent="-285750">
              <a:buFont typeface="Arial" panose="020B0604020202020204" pitchFamily="34" charset="0"/>
              <a:buChar char="•"/>
            </a:pPr>
            <a:r>
              <a:rPr lang="en-US" b="1" dirty="0" smtClean="0"/>
              <a:t>Cost Received </a:t>
            </a:r>
            <a:r>
              <a:rPr lang="en-US" dirty="0" smtClean="0"/>
              <a:t>- Receive </a:t>
            </a:r>
            <a:r>
              <a:rPr lang="en-US" dirty="0"/>
              <a:t>the cost entered.</a:t>
            </a:r>
          </a:p>
          <a:p>
            <a:pPr marL="742950" lvl="1" indent="-285750">
              <a:buFont typeface="Arial" panose="020B0604020202020204" pitchFamily="34" charset="0"/>
              <a:buChar char="•"/>
            </a:pPr>
            <a:r>
              <a:rPr lang="en-US" b="1" dirty="0"/>
              <a:t>Cost </a:t>
            </a:r>
            <a:r>
              <a:rPr lang="en-US" b="1" dirty="0" smtClean="0"/>
              <a:t>Cancelled</a:t>
            </a:r>
            <a:r>
              <a:rPr lang="en-US" dirty="0" smtClean="0"/>
              <a:t> – Do not use.</a:t>
            </a:r>
          </a:p>
          <a:p>
            <a:pPr marL="742950" lvl="1" indent="-285750">
              <a:buFont typeface="Arial" panose="020B0604020202020204" pitchFamily="34" charset="0"/>
              <a:buChar char="•"/>
            </a:pPr>
            <a:endParaRPr lang="en-US" dirty="0"/>
          </a:p>
          <a:p>
            <a:r>
              <a:rPr lang="en-US" dirty="0"/>
              <a:t>Select “Actions” for each item:</a:t>
            </a:r>
          </a:p>
          <a:p>
            <a:pPr marL="742950" lvl="1" indent="-285750">
              <a:buFont typeface="Arial" panose="020B0604020202020204" pitchFamily="34" charset="0"/>
              <a:buChar char="•"/>
            </a:pPr>
            <a:r>
              <a:rPr lang="en-US" b="1" dirty="0"/>
              <a:t>Remove Line </a:t>
            </a:r>
            <a:r>
              <a:rPr lang="en-US" dirty="0"/>
              <a:t>– When creating receipts, be sure to select “remove line” for the </a:t>
            </a:r>
            <a:r>
              <a:rPr lang="en-US" dirty="0" smtClean="0"/>
              <a:t>services(s</a:t>
            </a:r>
            <a:r>
              <a:rPr lang="en-US" dirty="0"/>
              <a:t>) on the PO that have not been </a:t>
            </a:r>
            <a:r>
              <a:rPr lang="en-US" dirty="0" smtClean="0"/>
              <a:t>performed.  </a:t>
            </a:r>
            <a:r>
              <a:rPr lang="en-US" dirty="0"/>
              <a:t>Otherwise, all </a:t>
            </a:r>
            <a:r>
              <a:rPr lang="en-US" dirty="0" smtClean="0"/>
              <a:t>services </a:t>
            </a:r>
            <a:r>
              <a:rPr lang="en-US" dirty="0"/>
              <a:t>will appear as received and payment will process for all </a:t>
            </a:r>
            <a:r>
              <a:rPr lang="en-US" dirty="0" smtClean="0"/>
              <a:t>services.</a:t>
            </a:r>
            <a:endParaRPr lang="en-US" dirty="0"/>
          </a:p>
          <a:p>
            <a:pPr marL="742950" lvl="1" indent="-285750">
              <a:buFont typeface="Arial" panose="020B0604020202020204" pitchFamily="34" charset="0"/>
              <a:buChar char="•"/>
            </a:pPr>
            <a:r>
              <a:rPr lang="en-US" b="1" dirty="0" smtClean="0"/>
              <a:t>Received/Cancel </a:t>
            </a:r>
            <a:r>
              <a:rPr lang="en-US" dirty="0" smtClean="0"/>
              <a:t>– Receive/Cancel </a:t>
            </a:r>
            <a:r>
              <a:rPr lang="en-US" dirty="0"/>
              <a:t>the </a:t>
            </a:r>
            <a:r>
              <a:rPr lang="en-US" dirty="0" smtClean="0"/>
              <a:t>cost </a:t>
            </a:r>
            <a:r>
              <a:rPr lang="en-US" dirty="0"/>
              <a:t>entered.  </a:t>
            </a:r>
          </a:p>
          <a:p>
            <a:pPr marL="285750" indent="-285750">
              <a:buFont typeface="Arial" panose="020B0604020202020204" pitchFamily="34" charset="0"/>
              <a:buChar char="•"/>
            </a:pPr>
            <a:endParaRPr lang="en-US" dirty="0"/>
          </a:p>
          <a:p>
            <a:r>
              <a:rPr lang="en-US" dirty="0"/>
              <a:t>Once the receiving receipt is accurate, select Complete at the top of the page.</a:t>
            </a:r>
          </a:p>
          <a:p>
            <a:endParaRPr lang="en-US" dirty="0"/>
          </a:p>
          <a:p>
            <a:r>
              <a:rPr lang="en-US" dirty="0" err="1"/>
              <a:t>TechBuy</a:t>
            </a:r>
            <a:r>
              <a:rPr lang="en-US" dirty="0"/>
              <a:t> will assign a receipt number to the completed document.  </a:t>
            </a:r>
            <a:r>
              <a:rPr lang="en-US" b="1" u="sng" dirty="0"/>
              <a:t>PLEASE GIVE TIME FOR IT TO PROCESS.</a:t>
            </a:r>
          </a:p>
          <a:p>
            <a:pPr lvl="1"/>
            <a:endParaRPr lang="en-US" dirty="0"/>
          </a:p>
          <a:p>
            <a:endParaRPr lang="en-US" dirty="0"/>
          </a:p>
        </p:txBody>
      </p:sp>
    </p:spTree>
    <p:extLst>
      <p:ext uri="{BB962C8B-B14F-4D97-AF65-F5344CB8AC3E}">
        <p14:creationId xmlns:p14="http://schemas.microsoft.com/office/powerpoint/2010/main" val="4017874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5" name="Picture 4"/>
          <p:cNvPicPr/>
          <p:nvPr/>
        </p:nvPicPr>
        <p:blipFill>
          <a:blip r:embed="rId3"/>
          <a:stretch>
            <a:fillRect/>
          </a:stretch>
        </p:blipFill>
        <p:spPr>
          <a:xfrm>
            <a:off x="609600" y="1143000"/>
            <a:ext cx="5943600" cy="3729355"/>
          </a:xfrm>
          <a:prstGeom prst="rect">
            <a:avLst/>
          </a:prstGeom>
          <a:ln w="25400">
            <a:noFill/>
          </a:ln>
        </p:spPr>
      </p:pic>
      <p:sp>
        <p:nvSpPr>
          <p:cNvPr id="8" name="AutoShape 96"/>
          <p:cNvSpPr>
            <a:spLocks noChangeArrowheads="1"/>
          </p:cNvSpPr>
          <p:nvPr/>
        </p:nvSpPr>
        <p:spPr bwMode="auto">
          <a:xfrm>
            <a:off x="2299798" y="3819048"/>
            <a:ext cx="1506908" cy="591503"/>
          </a:xfrm>
          <a:prstGeom prst="wedgeRoundRectCallout">
            <a:avLst>
              <a:gd name="adj1" fmla="val 88702"/>
              <a:gd name="adj2" fmla="val 72191"/>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Enter correct Cost</a:t>
            </a:r>
            <a:endParaRPr lang="en-US" sz="1600" dirty="0">
              <a:effectLst/>
              <a:latin typeface="Arial"/>
              <a:ea typeface="Calibri"/>
              <a:cs typeface="Times New Roman"/>
            </a:endParaRPr>
          </a:p>
        </p:txBody>
      </p:sp>
      <p:sp>
        <p:nvSpPr>
          <p:cNvPr id="9" name="AutoShape 96"/>
          <p:cNvSpPr>
            <a:spLocks noChangeArrowheads="1"/>
          </p:cNvSpPr>
          <p:nvPr/>
        </p:nvSpPr>
        <p:spPr bwMode="auto">
          <a:xfrm>
            <a:off x="3962400" y="1723548"/>
            <a:ext cx="1506908" cy="591503"/>
          </a:xfrm>
          <a:prstGeom prst="wedgeRoundRectCallout">
            <a:avLst>
              <a:gd name="adj1" fmla="val 95508"/>
              <a:gd name="adj2" fmla="val -43390"/>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Select Complete</a:t>
            </a:r>
            <a:endParaRPr lang="en-US" sz="1600" dirty="0">
              <a:effectLst/>
              <a:latin typeface="Arial"/>
              <a:ea typeface="Calibri"/>
              <a:cs typeface="Times New Roman"/>
            </a:endParaRPr>
          </a:p>
        </p:txBody>
      </p:sp>
      <p:sp>
        <p:nvSpPr>
          <p:cNvPr id="10" name="TextBox 9"/>
          <p:cNvSpPr txBox="1"/>
          <p:nvPr/>
        </p:nvSpPr>
        <p:spPr>
          <a:xfrm>
            <a:off x="609600" y="5105400"/>
            <a:ext cx="7772400" cy="646331"/>
          </a:xfrm>
          <a:prstGeom prst="rect">
            <a:avLst/>
          </a:prstGeom>
          <a:noFill/>
        </p:spPr>
        <p:txBody>
          <a:bodyPr wrap="square" rtlCol="0">
            <a:spAutoFit/>
          </a:bodyPr>
          <a:lstStyle/>
          <a:p>
            <a:r>
              <a:rPr lang="en-US" dirty="0" smtClean="0"/>
              <a:t>For additional information on receiving please refer to </a:t>
            </a:r>
            <a:r>
              <a:rPr lang="en-US" dirty="0" err="1" smtClean="0"/>
              <a:t>TechBuy</a:t>
            </a:r>
            <a:r>
              <a:rPr lang="en-US" dirty="0" smtClean="0"/>
              <a:t> Receiving Tutorial</a:t>
            </a:r>
          </a:p>
          <a:p>
            <a:r>
              <a:rPr lang="en-US" dirty="0" smtClean="0"/>
              <a:t>found at F&amp;A Work Tools tab &gt; </a:t>
            </a:r>
            <a:r>
              <a:rPr lang="en-US" smtClean="0"/>
              <a:t>Accounts Payable.</a:t>
            </a:r>
            <a:endParaRPr lang="en-US" dirty="0"/>
          </a:p>
        </p:txBody>
      </p:sp>
      <p:sp>
        <p:nvSpPr>
          <p:cNvPr id="12" name="AutoShape 96"/>
          <p:cNvSpPr>
            <a:spLocks noChangeArrowheads="1"/>
          </p:cNvSpPr>
          <p:nvPr/>
        </p:nvSpPr>
        <p:spPr bwMode="auto">
          <a:xfrm>
            <a:off x="6934200" y="1710017"/>
            <a:ext cx="2133600" cy="1143000"/>
          </a:xfrm>
          <a:prstGeom prst="wedgeRoundRectCallout">
            <a:avLst>
              <a:gd name="adj1" fmla="val -272400"/>
              <a:gd name="adj2" fmla="val 19690"/>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Very Important to enter the </a:t>
            </a:r>
            <a:r>
              <a:rPr lang="en-US" sz="1600" b="1" u="sng" dirty="0" smtClean="0">
                <a:latin typeface="Arial"/>
                <a:ea typeface="Calibri"/>
                <a:cs typeface="Times New Roman"/>
              </a:rPr>
              <a:t>ACTUAL DATE</a:t>
            </a:r>
            <a:r>
              <a:rPr lang="en-US" sz="1600" dirty="0" smtClean="0">
                <a:latin typeface="Arial"/>
                <a:ea typeface="Calibri"/>
                <a:cs typeface="Times New Roman"/>
              </a:rPr>
              <a:t> the service(s) were received.</a:t>
            </a:r>
            <a:endParaRPr lang="en-US" sz="1600" dirty="0">
              <a:effectLst/>
              <a:latin typeface="Arial"/>
              <a:ea typeface="Calibri"/>
              <a:cs typeface="Times New Roman"/>
            </a:endParaRPr>
          </a:p>
        </p:txBody>
      </p:sp>
      <p:sp>
        <p:nvSpPr>
          <p:cNvPr id="13" name="AutoShape 96"/>
          <p:cNvSpPr>
            <a:spLocks noChangeArrowheads="1"/>
          </p:cNvSpPr>
          <p:nvPr/>
        </p:nvSpPr>
        <p:spPr bwMode="auto">
          <a:xfrm>
            <a:off x="6705600" y="4140016"/>
            <a:ext cx="2362200" cy="838200"/>
          </a:xfrm>
          <a:prstGeom prst="wedgeRoundRectCallout">
            <a:avLst>
              <a:gd name="adj1" fmla="val -71626"/>
              <a:gd name="adj2" fmla="val 7694"/>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Remember:  Remove line if service is not performed.</a:t>
            </a:r>
          </a:p>
          <a:p>
            <a:pPr marL="0" marR="0" algn="ctr"/>
            <a:r>
              <a:rPr lang="en-US" sz="1600" dirty="0" smtClean="0">
                <a:latin typeface="Arial"/>
                <a:ea typeface="Calibri"/>
                <a:cs typeface="Times New Roman"/>
              </a:rPr>
              <a:t> </a:t>
            </a:r>
            <a:endParaRPr lang="en-US" sz="1600" dirty="0">
              <a:effectLst/>
              <a:latin typeface="Arial"/>
              <a:ea typeface="Calibri"/>
              <a:cs typeface="Times New Roman"/>
            </a:endParaRPr>
          </a:p>
        </p:txBody>
      </p:sp>
      <p:sp>
        <p:nvSpPr>
          <p:cNvPr id="11" name="AutoShape 96"/>
          <p:cNvSpPr>
            <a:spLocks noChangeArrowheads="1"/>
          </p:cNvSpPr>
          <p:nvPr/>
        </p:nvSpPr>
        <p:spPr bwMode="auto">
          <a:xfrm>
            <a:off x="6781800" y="3227545"/>
            <a:ext cx="2209800" cy="591503"/>
          </a:xfrm>
          <a:prstGeom prst="wedgeRoundRectCallout">
            <a:avLst>
              <a:gd name="adj1" fmla="val -66685"/>
              <a:gd name="adj2" fmla="val 101086"/>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Select when removing line(s)</a:t>
            </a:r>
            <a:endParaRPr lang="en-US" sz="1600" dirty="0">
              <a:effectLst/>
              <a:latin typeface="Arial"/>
              <a:ea typeface="Calibri"/>
              <a:cs typeface="Times New Roman"/>
            </a:endParaRPr>
          </a:p>
        </p:txBody>
      </p:sp>
    </p:spTree>
    <p:extLst>
      <p:ext uri="{BB962C8B-B14F-4D97-AF65-F5344CB8AC3E}">
        <p14:creationId xmlns:p14="http://schemas.microsoft.com/office/powerpoint/2010/main" val="1590561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457200" y="1135082"/>
            <a:ext cx="7924800" cy="3970318"/>
          </a:xfrm>
          <a:prstGeom prst="rect">
            <a:avLst/>
          </a:prstGeom>
          <a:noFill/>
        </p:spPr>
        <p:txBody>
          <a:bodyPr wrap="square" rtlCol="0">
            <a:spAutoFit/>
          </a:bodyPr>
          <a:lstStyle/>
          <a:p>
            <a:r>
              <a:rPr lang="en-US" b="1" u="sng" dirty="0" smtClean="0"/>
              <a:t>e-Invoicing (Electronic Invoicing)</a:t>
            </a:r>
          </a:p>
          <a:p>
            <a:r>
              <a:rPr lang="en-US" dirty="0" smtClean="0"/>
              <a:t>Purchase orders are sent electronically via </a:t>
            </a:r>
            <a:r>
              <a:rPr lang="en-US" dirty="0" err="1" smtClean="0"/>
              <a:t>cXML</a:t>
            </a:r>
            <a:r>
              <a:rPr lang="en-US" dirty="0" smtClean="0"/>
              <a:t> to vendors and invoices are returned via </a:t>
            </a:r>
            <a:r>
              <a:rPr lang="en-US" dirty="0" err="1" smtClean="0"/>
              <a:t>cXML</a:t>
            </a:r>
            <a:r>
              <a:rPr lang="en-US" dirty="0" smtClean="0"/>
              <a:t> messages.  Invoices are matched against the purchase order.  When invoices are received in TB they are systematically matched against the order.  The matching process checks every single invoice at the line item detail and determines if a price is correct or off-contract.  Matched invoices are then posted to Banner for payment.  The payment of this invoice will be identified on the general ledger as Banner invoice #V9xxxxxx.</a:t>
            </a:r>
          </a:p>
          <a:p>
            <a:endParaRPr lang="en-US" dirty="0"/>
          </a:p>
          <a:p>
            <a:r>
              <a:rPr lang="en-US" dirty="0" smtClean="0"/>
              <a:t>Although departments are not receiving paper invoices or requests from Accounts Payable to complete receiving for invoices received in </a:t>
            </a:r>
            <a:r>
              <a:rPr lang="en-US" dirty="0" err="1" smtClean="0"/>
              <a:t>TechBuy</a:t>
            </a:r>
            <a:r>
              <a:rPr lang="en-US" dirty="0" smtClean="0"/>
              <a:t>, receiving must still be completed timely (in </a:t>
            </a:r>
            <a:r>
              <a:rPr lang="en-US" dirty="0" err="1" smtClean="0"/>
              <a:t>TechBuy</a:t>
            </a:r>
            <a:r>
              <a:rPr lang="en-US" dirty="0" smtClean="0"/>
              <a:t>) for all items received.</a:t>
            </a:r>
          </a:p>
          <a:p>
            <a:endParaRPr lang="en-US" dirty="0"/>
          </a:p>
          <a:p>
            <a:endParaRPr lang="en-US" dirty="0"/>
          </a:p>
        </p:txBody>
      </p:sp>
    </p:spTree>
    <p:extLst>
      <p:ext uri="{BB962C8B-B14F-4D97-AF65-F5344CB8AC3E}">
        <p14:creationId xmlns:p14="http://schemas.microsoft.com/office/powerpoint/2010/main" val="4011106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6" name="TextBox 5"/>
          <p:cNvSpPr txBox="1"/>
          <p:nvPr/>
        </p:nvSpPr>
        <p:spPr>
          <a:xfrm>
            <a:off x="685800" y="1143000"/>
            <a:ext cx="6934200" cy="646331"/>
          </a:xfrm>
          <a:prstGeom prst="rect">
            <a:avLst/>
          </a:prstGeom>
          <a:noFill/>
        </p:spPr>
        <p:txBody>
          <a:bodyPr wrap="square" rtlCol="0">
            <a:spAutoFit/>
          </a:bodyPr>
          <a:lstStyle/>
          <a:p>
            <a:r>
              <a:rPr lang="en-US" b="1" u="sng" dirty="0" smtClean="0"/>
              <a:t>E-Invoice Vendors</a:t>
            </a:r>
          </a:p>
          <a:p>
            <a:r>
              <a:rPr lang="en-US" dirty="0" smtClean="0"/>
              <a:t>HUB vendors listed in parenthesis.</a:t>
            </a:r>
            <a:endParaRPr lang="en-US" dirty="0"/>
          </a:p>
        </p:txBody>
      </p:sp>
      <p:pic>
        <p:nvPicPr>
          <p:cNvPr id="8" name="Picture 7"/>
          <p:cNvPicPr/>
          <p:nvPr/>
        </p:nvPicPr>
        <p:blipFill rotWithShape="1">
          <a:blip r:embed="rId3"/>
          <a:srcRect l="1921" t="4758" r="1604" b="6552"/>
          <a:stretch/>
        </p:blipFill>
        <p:spPr bwMode="auto">
          <a:xfrm>
            <a:off x="781594" y="1847215"/>
            <a:ext cx="4402138" cy="4248785"/>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781594" y="6172200"/>
            <a:ext cx="3950762" cy="369332"/>
          </a:xfrm>
          <a:prstGeom prst="rect">
            <a:avLst/>
          </a:prstGeom>
        </p:spPr>
        <p:txBody>
          <a:bodyPr wrap="none">
            <a:spAutoFit/>
          </a:bodyPr>
          <a:lstStyle/>
          <a:p>
            <a:r>
              <a:rPr lang="en-US" dirty="0"/>
              <a:t>Vendors in parenthesis are HUB vendors</a:t>
            </a:r>
          </a:p>
        </p:txBody>
      </p:sp>
    </p:spTree>
    <p:extLst>
      <p:ext uri="{BB962C8B-B14F-4D97-AF65-F5344CB8AC3E}">
        <p14:creationId xmlns:p14="http://schemas.microsoft.com/office/powerpoint/2010/main" val="27658275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81000" y="1143000"/>
            <a:ext cx="8077200" cy="646331"/>
          </a:xfrm>
          <a:prstGeom prst="rect">
            <a:avLst/>
          </a:prstGeom>
          <a:noFill/>
        </p:spPr>
        <p:txBody>
          <a:bodyPr wrap="square" rtlCol="0">
            <a:spAutoFit/>
          </a:bodyPr>
          <a:lstStyle/>
          <a:p>
            <a:r>
              <a:rPr lang="en-US" dirty="0" smtClean="0"/>
              <a:t>To view an invoice received electronically, select the Invoices Tab</a:t>
            </a:r>
            <a:r>
              <a:rPr lang="en-US" dirty="0"/>
              <a:t> </a:t>
            </a:r>
            <a:r>
              <a:rPr lang="en-US" dirty="0" smtClean="0"/>
              <a:t>and click on the invoice number to review the invoice. </a:t>
            </a:r>
            <a:endParaRPr lang="en-US"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200"/>
            <a:ext cx="7899875" cy="4058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96"/>
          <p:cNvSpPr>
            <a:spLocks noChangeArrowheads="1"/>
          </p:cNvSpPr>
          <p:nvPr/>
        </p:nvSpPr>
        <p:spPr bwMode="auto">
          <a:xfrm>
            <a:off x="3600984" y="2362200"/>
            <a:ext cx="1506908" cy="439103"/>
          </a:xfrm>
          <a:prstGeom prst="wedgeRoundRectCallout">
            <a:avLst>
              <a:gd name="adj1" fmla="val -49105"/>
              <a:gd name="adj2" fmla="val 77970"/>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Invoices Tab</a:t>
            </a:r>
            <a:endParaRPr lang="en-US" sz="1600" dirty="0">
              <a:effectLst/>
              <a:latin typeface="Arial"/>
              <a:ea typeface="Calibri"/>
              <a:cs typeface="Times New Roman"/>
            </a:endParaRPr>
          </a:p>
        </p:txBody>
      </p:sp>
      <p:sp>
        <p:nvSpPr>
          <p:cNvPr id="9" name="AutoShape 96"/>
          <p:cNvSpPr>
            <a:spLocks noChangeArrowheads="1"/>
          </p:cNvSpPr>
          <p:nvPr/>
        </p:nvSpPr>
        <p:spPr bwMode="auto">
          <a:xfrm>
            <a:off x="1295400" y="3200400"/>
            <a:ext cx="1649783" cy="439103"/>
          </a:xfrm>
          <a:prstGeom prst="wedgeRoundRectCallout">
            <a:avLst>
              <a:gd name="adj1" fmla="val -56897"/>
              <a:gd name="adj2" fmla="val 85755"/>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Invoice number</a:t>
            </a:r>
            <a:endParaRPr lang="en-US" sz="1600" dirty="0">
              <a:effectLst/>
              <a:latin typeface="Arial"/>
              <a:ea typeface="Calibri"/>
              <a:cs typeface="Times New Roman"/>
            </a:endParaRPr>
          </a:p>
        </p:txBody>
      </p:sp>
    </p:spTree>
    <p:extLst>
      <p:ext uri="{BB962C8B-B14F-4D97-AF65-F5344CB8AC3E}">
        <p14:creationId xmlns:p14="http://schemas.microsoft.com/office/powerpoint/2010/main" val="30375574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381000" y="1066800"/>
            <a:ext cx="7926210" cy="923330"/>
          </a:xfrm>
          <a:prstGeom prst="rect">
            <a:avLst/>
          </a:prstGeom>
          <a:noFill/>
        </p:spPr>
        <p:txBody>
          <a:bodyPr wrap="square" rtlCol="0">
            <a:spAutoFit/>
          </a:bodyPr>
          <a:lstStyle/>
          <a:p>
            <a:r>
              <a:rPr lang="en-US" dirty="0" smtClean="0"/>
              <a:t>When you click on the invoice number it will pull up the invoice summary.  The invoice contains useful information, such as, pay status, remit to, check number</a:t>
            </a:r>
            <a:r>
              <a:rPr lang="en-US" dirty="0"/>
              <a:t> </a:t>
            </a:r>
            <a:r>
              <a:rPr lang="en-US" dirty="0" smtClean="0"/>
              <a:t>and payment date</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2068527"/>
            <a:ext cx="6324600" cy="4496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96"/>
          <p:cNvSpPr>
            <a:spLocks noChangeArrowheads="1"/>
          </p:cNvSpPr>
          <p:nvPr/>
        </p:nvSpPr>
        <p:spPr bwMode="auto">
          <a:xfrm>
            <a:off x="1676400" y="3124200"/>
            <a:ext cx="1506908" cy="439103"/>
          </a:xfrm>
          <a:prstGeom prst="wedgeRoundRectCallout">
            <a:avLst>
              <a:gd name="adj1" fmla="val -53075"/>
              <a:gd name="adj2" fmla="val 118840"/>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Pay Status</a:t>
            </a:r>
            <a:endParaRPr lang="en-US" sz="1600" dirty="0">
              <a:effectLst/>
              <a:latin typeface="Arial"/>
              <a:ea typeface="Calibri"/>
              <a:cs typeface="Times New Roman"/>
            </a:endParaRPr>
          </a:p>
        </p:txBody>
      </p:sp>
      <p:sp>
        <p:nvSpPr>
          <p:cNvPr id="9" name="AutoShape 96"/>
          <p:cNvSpPr>
            <a:spLocks noChangeArrowheads="1"/>
          </p:cNvSpPr>
          <p:nvPr/>
        </p:nvSpPr>
        <p:spPr bwMode="auto">
          <a:xfrm>
            <a:off x="3886200" y="5426579"/>
            <a:ext cx="1752600" cy="439103"/>
          </a:xfrm>
          <a:prstGeom prst="wedgeRoundRectCallout">
            <a:avLst>
              <a:gd name="adj1" fmla="val -49105"/>
              <a:gd name="adj2" fmla="val 77970"/>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Check number</a:t>
            </a:r>
            <a:endParaRPr lang="en-US" sz="1600" dirty="0">
              <a:effectLst/>
              <a:latin typeface="Arial"/>
              <a:ea typeface="Calibri"/>
              <a:cs typeface="Times New Roman"/>
            </a:endParaRPr>
          </a:p>
        </p:txBody>
      </p:sp>
      <p:sp>
        <p:nvSpPr>
          <p:cNvPr id="10" name="AutoShape 96"/>
          <p:cNvSpPr>
            <a:spLocks noChangeArrowheads="1"/>
          </p:cNvSpPr>
          <p:nvPr/>
        </p:nvSpPr>
        <p:spPr bwMode="auto">
          <a:xfrm>
            <a:off x="3429000" y="3200400"/>
            <a:ext cx="1506908" cy="439103"/>
          </a:xfrm>
          <a:prstGeom prst="wedgeRoundRectCallout">
            <a:avLst>
              <a:gd name="adj1" fmla="val -49105"/>
              <a:gd name="adj2" fmla="val 77970"/>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Remit To</a:t>
            </a:r>
            <a:endParaRPr lang="en-US" sz="1600" dirty="0">
              <a:effectLst/>
              <a:latin typeface="Arial"/>
              <a:ea typeface="Calibri"/>
              <a:cs typeface="Times New Roman"/>
            </a:endParaRPr>
          </a:p>
        </p:txBody>
      </p:sp>
      <p:sp>
        <p:nvSpPr>
          <p:cNvPr id="11" name="AutoShape 96"/>
          <p:cNvSpPr>
            <a:spLocks noChangeArrowheads="1"/>
          </p:cNvSpPr>
          <p:nvPr/>
        </p:nvSpPr>
        <p:spPr bwMode="auto">
          <a:xfrm>
            <a:off x="990600" y="6126344"/>
            <a:ext cx="1659308" cy="439103"/>
          </a:xfrm>
          <a:prstGeom prst="wedgeRoundRectCallout">
            <a:avLst>
              <a:gd name="adj1" fmla="val 94067"/>
              <a:gd name="adj2" fmla="val -42694"/>
              <a:gd name="adj3" fmla="val 16667"/>
            </a:avLst>
          </a:prstGeom>
          <a:solidFill>
            <a:srgbClr val="FFFFFF"/>
          </a:solidFill>
          <a:ln w="25400">
            <a:solidFill>
              <a:srgbClr val="000000"/>
            </a:solidFill>
            <a:miter lim="800000"/>
            <a:headEnd/>
            <a:tailEnd/>
          </a:ln>
        </p:spPr>
        <p:txBody>
          <a:bodyPr rot="0" vert="horz" wrap="square" lIns="91440" tIns="45720" rIns="91440" bIns="45720" anchor="t" anchorCtr="0" upright="1">
            <a:noAutofit/>
          </a:bodyPr>
          <a:lstStyle/>
          <a:p>
            <a:pPr marL="0" marR="0" algn="ctr"/>
            <a:r>
              <a:rPr lang="en-US" sz="1600" dirty="0" smtClean="0">
                <a:latin typeface="Arial"/>
                <a:ea typeface="Calibri"/>
                <a:cs typeface="Times New Roman"/>
              </a:rPr>
              <a:t>Payment Date</a:t>
            </a:r>
            <a:endParaRPr lang="en-US" sz="1600" dirty="0">
              <a:effectLst/>
              <a:latin typeface="Arial"/>
              <a:ea typeface="Calibri"/>
              <a:cs typeface="Times New Roman"/>
            </a:endParaRPr>
          </a:p>
        </p:txBody>
      </p:sp>
    </p:spTree>
    <p:extLst>
      <p:ext uri="{BB962C8B-B14F-4D97-AF65-F5344CB8AC3E}">
        <p14:creationId xmlns:p14="http://schemas.microsoft.com/office/powerpoint/2010/main" val="3432595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533400" y="1219200"/>
            <a:ext cx="7848600" cy="2031325"/>
          </a:xfrm>
          <a:prstGeom prst="rect">
            <a:avLst/>
          </a:prstGeom>
          <a:noFill/>
        </p:spPr>
        <p:txBody>
          <a:bodyPr wrap="square" rtlCol="0">
            <a:spAutoFit/>
          </a:bodyPr>
          <a:lstStyle/>
          <a:p>
            <a:r>
              <a:rPr lang="en-US" dirty="0" smtClean="0"/>
              <a:t>The </a:t>
            </a:r>
            <a:r>
              <a:rPr lang="en-US" dirty="0"/>
              <a:t>P</a:t>
            </a:r>
            <a:r>
              <a:rPr lang="en-US" dirty="0" smtClean="0"/>
              <a:t>ayment Information section of the Invoice Summary contains a record number.  To identify the type of payment received please use the guide below.</a:t>
            </a:r>
            <a:endParaRPr lang="en-US" dirty="0"/>
          </a:p>
          <a:p>
            <a:endParaRPr lang="en-US" dirty="0" smtClean="0"/>
          </a:p>
          <a:p>
            <a:r>
              <a:rPr lang="en-US" dirty="0" smtClean="0"/>
              <a:t>Record number beginning with:</a:t>
            </a:r>
          </a:p>
          <a:p>
            <a:pPr marL="742950" lvl="1" indent="-285750">
              <a:buFont typeface="Arial" panose="020B0604020202020204" pitchFamily="34" charset="0"/>
              <a:buChar char="•"/>
            </a:pPr>
            <a:r>
              <a:rPr lang="en-US" dirty="0" smtClean="0"/>
              <a:t>A letter indicates a State payment (</a:t>
            </a:r>
            <a:r>
              <a:rPr lang="en-US" dirty="0" err="1" smtClean="0"/>
              <a:t>Pxxxxxxx</a:t>
            </a:r>
            <a:r>
              <a:rPr lang="en-US" dirty="0" smtClean="0"/>
              <a:t>).</a:t>
            </a:r>
          </a:p>
          <a:p>
            <a:pPr marL="742950" lvl="1" indent="-285750">
              <a:buFont typeface="Arial" panose="020B0604020202020204" pitchFamily="34" charset="0"/>
              <a:buChar char="•"/>
            </a:pPr>
            <a:r>
              <a:rPr lang="en-US" dirty="0" smtClean="0"/>
              <a:t>The number 66 indicates a local payment (66xxxxxx).</a:t>
            </a:r>
          </a:p>
          <a:p>
            <a:pPr marL="742950" lvl="1" indent="-285750">
              <a:buFont typeface="Arial" panose="020B0604020202020204" pitchFamily="34" charset="0"/>
              <a:buChar char="•"/>
            </a:pPr>
            <a:r>
              <a:rPr lang="en-US" dirty="0" smtClean="0"/>
              <a:t>A ! Indicates a direct deposit was made (!</a:t>
            </a:r>
            <a:r>
              <a:rPr lang="en-US" dirty="0" err="1" smtClean="0"/>
              <a:t>xxxxxxx</a:t>
            </a:r>
            <a:r>
              <a:rPr lang="en-US" dirty="0" smtClean="0"/>
              <a:t>).</a:t>
            </a:r>
            <a:endParaRPr lang="en-US" dirty="0"/>
          </a:p>
        </p:txBody>
      </p:sp>
    </p:spTree>
    <p:extLst>
      <p:ext uri="{BB962C8B-B14F-4D97-AF65-F5344CB8AC3E}">
        <p14:creationId xmlns:p14="http://schemas.microsoft.com/office/powerpoint/2010/main" val="2036900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504780"/>
            <a:ext cx="7960646" cy="346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C:\Users\julucero\AppData\Local\Microsoft\Windows\Temporary Internet Files\Content.Outlook\PBAV3Z52\TTUHSC_DblT_fl4C (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2" name="TextBox 1"/>
          <p:cNvSpPr txBox="1"/>
          <p:nvPr/>
        </p:nvSpPr>
        <p:spPr>
          <a:xfrm>
            <a:off x="228600" y="990600"/>
            <a:ext cx="8382000" cy="1477328"/>
          </a:xfrm>
          <a:prstGeom prst="rect">
            <a:avLst/>
          </a:prstGeom>
          <a:noFill/>
        </p:spPr>
        <p:txBody>
          <a:bodyPr wrap="square" rtlCol="0">
            <a:spAutoFit/>
          </a:bodyPr>
          <a:lstStyle/>
          <a:p>
            <a:r>
              <a:rPr lang="en-US" b="1" u="sng" dirty="0" smtClean="0"/>
              <a:t>Purchasing Website</a:t>
            </a:r>
          </a:p>
          <a:p>
            <a:endParaRPr lang="en-US" b="1" u="sng" dirty="0" smtClean="0"/>
          </a:p>
          <a:p>
            <a:r>
              <a:rPr lang="en-US" b="1" u="sng" dirty="0" smtClean="0"/>
              <a:t>Forms and Resources</a:t>
            </a:r>
          </a:p>
          <a:p>
            <a:r>
              <a:rPr lang="en-US" dirty="0" smtClean="0"/>
              <a:t>To access the Purchasing website </a:t>
            </a:r>
            <a:r>
              <a:rPr lang="en-US" dirty="0" smtClean="0"/>
              <a:t>go to the </a:t>
            </a:r>
            <a:r>
              <a:rPr lang="en-US" dirty="0" smtClean="0"/>
              <a:t>TTUHSC </a:t>
            </a:r>
            <a:r>
              <a:rPr lang="en-US" dirty="0" err="1" smtClean="0"/>
              <a:t>Webraider</a:t>
            </a:r>
            <a:r>
              <a:rPr lang="en-US" dirty="0" smtClean="0"/>
              <a:t> page.  </a:t>
            </a:r>
            <a:r>
              <a:rPr lang="en-US" dirty="0" smtClean="0"/>
              <a:t>Select Purchasing Home.</a:t>
            </a:r>
            <a:endParaRPr lang="en-US" dirty="0"/>
          </a:p>
        </p:txBody>
      </p:sp>
      <p:sp>
        <p:nvSpPr>
          <p:cNvPr id="3" name="Right Arrow 2"/>
          <p:cNvSpPr/>
          <p:nvPr/>
        </p:nvSpPr>
        <p:spPr>
          <a:xfrm>
            <a:off x="6047874" y="4038600"/>
            <a:ext cx="657726" cy="190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080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5" name="TextBox 4"/>
          <p:cNvSpPr txBox="1"/>
          <p:nvPr/>
        </p:nvSpPr>
        <p:spPr>
          <a:xfrm>
            <a:off x="678679" y="2286931"/>
            <a:ext cx="7620000" cy="1938992"/>
          </a:xfrm>
          <a:prstGeom prst="rect">
            <a:avLst/>
          </a:prstGeom>
          <a:noFill/>
        </p:spPr>
        <p:txBody>
          <a:bodyPr wrap="square" rtlCol="0">
            <a:spAutoFit/>
          </a:bodyPr>
          <a:lstStyle/>
          <a:p>
            <a:pPr algn="ctr"/>
            <a:r>
              <a:rPr lang="en-US" sz="6000" dirty="0" smtClean="0"/>
              <a:t>Questions ?</a:t>
            </a:r>
          </a:p>
          <a:p>
            <a:pPr algn="ctr"/>
            <a:endParaRPr lang="en-US" sz="6000" dirty="0"/>
          </a:p>
        </p:txBody>
      </p:sp>
    </p:spTree>
    <p:extLst>
      <p:ext uri="{BB962C8B-B14F-4D97-AF65-F5344CB8AC3E}">
        <p14:creationId xmlns:p14="http://schemas.microsoft.com/office/powerpoint/2010/main" val="739516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5815013" cy="4497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flipH="1">
            <a:off x="5029200" y="5867400"/>
            <a:ext cx="785813" cy="190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1066800"/>
            <a:ext cx="8077200" cy="369332"/>
          </a:xfrm>
          <a:prstGeom prst="rect">
            <a:avLst/>
          </a:prstGeom>
          <a:noFill/>
        </p:spPr>
        <p:txBody>
          <a:bodyPr wrap="square" rtlCol="0">
            <a:spAutoFit/>
          </a:bodyPr>
          <a:lstStyle/>
          <a:p>
            <a:r>
              <a:rPr lang="en-US" dirty="0" smtClean="0"/>
              <a:t>Click the TTUHSC Shoppers button.</a:t>
            </a:r>
            <a:endParaRPr lang="en-US" dirty="0"/>
          </a:p>
        </p:txBody>
      </p:sp>
    </p:spTree>
    <p:extLst>
      <p:ext uri="{BB962C8B-B14F-4D97-AF65-F5344CB8AC3E}">
        <p14:creationId xmlns:p14="http://schemas.microsoft.com/office/powerpoint/2010/main" val="4163098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4419600" cy="352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julucero\AppData\Local\Microsoft\Windows\Temporary Internet Files\Content.Outlook\PBAV3Z52\TTUHSC_DblT_fl4C (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4" name="Right Arrow 3"/>
          <p:cNvSpPr/>
          <p:nvPr/>
        </p:nvSpPr>
        <p:spPr>
          <a:xfrm flipH="1">
            <a:off x="2209800" y="4724400"/>
            <a:ext cx="866274" cy="190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540" y="1981200"/>
            <a:ext cx="2592324"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505200"/>
            <a:ext cx="89693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1066800"/>
            <a:ext cx="7772400" cy="646331"/>
          </a:xfrm>
          <a:prstGeom prst="rect">
            <a:avLst/>
          </a:prstGeom>
          <a:noFill/>
        </p:spPr>
        <p:txBody>
          <a:bodyPr wrap="square" rtlCol="0">
            <a:spAutoFit/>
          </a:bodyPr>
          <a:lstStyle/>
          <a:p>
            <a:r>
              <a:rPr lang="en-US" dirty="0"/>
              <a:t>The </a:t>
            </a:r>
            <a:r>
              <a:rPr lang="en-US" dirty="0" smtClean="0"/>
              <a:t>Forms and Resources page </a:t>
            </a:r>
            <a:r>
              <a:rPr lang="en-US" dirty="0"/>
              <a:t>can be accessed by clicking </a:t>
            </a:r>
            <a:r>
              <a:rPr lang="en-US" dirty="0" smtClean="0"/>
              <a:t>on Forms and Resources.</a:t>
            </a:r>
            <a:endParaRPr lang="en-US" dirty="0"/>
          </a:p>
        </p:txBody>
      </p:sp>
    </p:spTree>
    <p:extLst>
      <p:ext uri="{BB962C8B-B14F-4D97-AF65-F5344CB8AC3E}">
        <p14:creationId xmlns:p14="http://schemas.microsoft.com/office/powerpoint/2010/main" val="520219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752600"/>
            <a:ext cx="6712964" cy="4592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0550" y="990600"/>
            <a:ext cx="7943850" cy="646331"/>
          </a:xfrm>
          <a:prstGeom prst="rect">
            <a:avLst/>
          </a:prstGeom>
          <a:noFill/>
        </p:spPr>
        <p:txBody>
          <a:bodyPr wrap="square" rtlCol="0">
            <a:spAutoFit/>
          </a:bodyPr>
          <a:lstStyle/>
          <a:p>
            <a:r>
              <a:rPr lang="en-US" dirty="0" smtClean="0"/>
              <a:t>The Forms and Resources area provides access to the most recent versions of the forms, guidance documents, databases/tools, and Purchasing systems.  </a:t>
            </a:r>
            <a:endParaRPr lang="en-US" dirty="0"/>
          </a:p>
        </p:txBody>
      </p:sp>
    </p:spTree>
    <p:extLst>
      <p:ext uri="{BB962C8B-B14F-4D97-AF65-F5344CB8AC3E}">
        <p14:creationId xmlns:p14="http://schemas.microsoft.com/office/powerpoint/2010/main" val="36822605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sp>
        <p:nvSpPr>
          <p:cNvPr id="3" name="TextBox 2"/>
          <p:cNvSpPr txBox="1"/>
          <p:nvPr/>
        </p:nvSpPr>
        <p:spPr>
          <a:xfrm>
            <a:off x="609600" y="990600"/>
            <a:ext cx="6781800" cy="646331"/>
          </a:xfrm>
          <a:prstGeom prst="rect">
            <a:avLst/>
          </a:prstGeom>
          <a:noFill/>
        </p:spPr>
        <p:txBody>
          <a:bodyPr wrap="square" rtlCol="0">
            <a:spAutoFit/>
          </a:bodyPr>
          <a:lstStyle/>
          <a:p>
            <a:r>
              <a:rPr lang="en-US" b="1" u="sng" dirty="0" smtClean="0"/>
              <a:t>Training Documents</a:t>
            </a:r>
          </a:p>
          <a:p>
            <a:r>
              <a:rPr lang="en-US" dirty="0" smtClean="0"/>
              <a:t>The Training page </a:t>
            </a:r>
            <a:r>
              <a:rPr lang="en-US" dirty="0"/>
              <a:t>can be accessed by clicking on </a:t>
            </a:r>
            <a:r>
              <a:rPr lang="en-US" dirty="0" smtClean="0"/>
              <a:t>Training.</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4419600" cy="3520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540" y="1981200"/>
            <a:ext cx="2592324"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33" y="3295716"/>
            <a:ext cx="896937"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619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ulucero\AppData\Local\Microsoft\Windows\Temporary Internet Files\Content.Outlook\PBAV3Z52\TTUHSC_DblT_fl4C (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5200650" cy="723900"/>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71247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6724" y="1143001"/>
            <a:ext cx="7839075" cy="646331"/>
          </a:xfrm>
          <a:prstGeom prst="rect">
            <a:avLst/>
          </a:prstGeom>
        </p:spPr>
        <p:txBody>
          <a:bodyPr wrap="square">
            <a:spAutoFit/>
          </a:bodyPr>
          <a:lstStyle/>
          <a:p>
            <a:r>
              <a:rPr lang="en-US" dirty="0"/>
              <a:t>The </a:t>
            </a:r>
            <a:r>
              <a:rPr lang="en-US" dirty="0" smtClean="0"/>
              <a:t>Training area </a:t>
            </a:r>
            <a:r>
              <a:rPr lang="en-US" dirty="0"/>
              <a:t>provides access to the </a:t>
            </a:r>
            <a:r>
              <a:rPr lang="en-US" dirty="0" smtClean="0"/>
              <a:t>Bid Limits Table, Purchasing Manual, </a:t>
            </a:r>
            <a:r>
              <a:rPr lang="en-US" dirty="0" err="1" smtClean="0"/>
              <a:t>TechBuy</a:t>
            </a:r>
            <a:r>
              <a:rPr lang="en-US" dirty="0" smtClean="0"/>
              <a:t> Job Aids and </a:t>
            </a:r>
            <a:r>
              <a:rPr lang="en-US" dirty="0" err="1" smtClean="0"/>
              <a:t>TechBuy</a:t>
            </a:r>
            <a:r>
              <a:rPr lang="en-US" dirty="0" smtClean="0"/>
              <a:t> Training Documentation.</a:t>
            </a:r>
            <a:endParaRPr lang="en-US" dirty="0"/>
          </a:p>
        </p:txBody>
      </p:sp>
    </p:spTree>
    <p:extLst>
      <p:ext uri="{BB962C8B-B14F-4D97-AF65-F5344CB8AC3E}">
        <p14:creationId xmlns:p14="http://schemas.microsoft.com/office/powerpoint/2010/main" val="102371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Pop">
  <a:themeElements>
    <a:clrScheme name="Custom 3">
      <a:dk1>
        <a:sysClr val="windowText" lastClr="000000"/>
      </a:dk1>
      <a:lt1>
        <a:sysClr val="window" lastClr="FFFFFF"/>
      </a:lt1>
      <a:dk2>
        <a:srgbClr val="303030"/>
      </a:dk2>
      <a:lt2>
        <a:srgbClr val="DEDEE0"/>
      </a:lt2>
      <a:accent1>
        <a:srgbClr val="AD0101"/>
      </a:accent1>
      <a:accent2>
        <a:srgbClr val="726056"/>
      </a:accent2>
      <a:accent3>
        <a:srgbClr val="000000"/>
      </a:accent3>
      <a:accent4>
        <a:srgbClr val="808DA9"/>
      </a:accent4>
      <a:accent5>
        <a:srgbClr val="424E5B"/>
      </a:accent5>
      <a:accent6>
        <a:srgbClr val="730E00"/>
      </a:accent6>
      <a:hlink>
        <a:srgbClr val="D26900"/>
      </a:hlink>
      <a:folHlink>
        <a:srgbClr val="D89243"/>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13130</TotalTime>
  <Words>1835</Words>
  <Application>Microsoft Office PowerPoint</Application>
  <PresentationFormat>On-screen Show (4:3)</PresentationFormat>
  <Paragraphs>173</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Urban Pop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TechBuy Training</dc:title>
  <dc:creator>Turpin, Lora</dc:creator>
  <cp:lastModifiedBy>Turpin, Lora</cp:lastModifiedBy>
  <cp:revision>161</cp:revision>
  <cp:lastPrinted>2015-11-23T17:13:36Z</cp:lastPrinted>
  <dcterms:created xsi:type="dcterms:W3CDTF">2014-03-24T13:49:47Z</dcterms:created>
  <dcterms:modified xsi:type="dcterms:W3CDTF">2015-11-30T20:50:08Z</dcterms:modified>
</cp:coreProperties>
</file>